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x="18288000" cy="10287000"/>
  <p:notesSz cx="6858000" cy="9144000"/>
  <p:embeddedFontLst>
    <p:embeddedFont>
      <p:font typeface="Open Sauce Bold" charset="1" panose="00000800000000000000"/>
      <p:regular r:id="rId36"/>
    </p:embeddedFont>
    <p:embeddedFont>
      <p:font typeface="Open Sauce" charset="1" panose="00000500000000000000"/>
      <p:regular r:id="rId37"/>
    </p:embeddedFont>
    <p:embeddedFont>
      <p:font typeface="Open Sauce Italics" charset="1" panose="00000500000000000000"/>
      <p:regular r:id="rId38"/>
    </p:embeddedFont>
    <p:embeddedFont>
      <p:font typeface="Canva Sans Bold" charset="1" panose="020B0803030501040103"/>
      <p:regular r:id="rId39"/>
    </p:embeddedFont>
    <p:embeddedFont>
      <p:font typeface="Open Sauce Semi-Bold" charset="1" panose="00000700000000000000"/>
      <p:regular r:id="rId40"/>
    </p:embeddedFont>
    <p:embeddedFont>
      <p:font typeface="Open Sauce Bold Italics" charset="1" panose="0000080000000000000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 Id="rId6" Target="../media/image37.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 Id="rId6" Target="../media/image40.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2.png" Type="http://schemas.openxmlformats.org/officeDocument/2006/relationships/image"/><Relationship Id="rId5" Target="../media/image43.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44.png" Type="http://schemas.openxmlformats.org/officeDocument/2006/relationships/image"/><Relationship Id="rId6" Target="../media/image45.png" Type="http://schemas.openxmlformats.org/officeDocument/2006/relationships/image"/><Relationship Id="rId7" Target="../media/image46.png" Type="http://schemas.openxmlformats.org/officeDocument/2006/relationships/image"/><Relationship Id="rId8" Target="../media/image47.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11.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11.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https://chrsdata.eng.uci.edu" TargetMode="External" Type="http://schemas.openxmlformats.org/officeDocument/2006/relationships/hyperlink"/></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3F1EA"/>
        </a:solidFill>
      </p:bgPr>
    </p:bg>
    <p:spTree>
      <p:nvGrpSpPr>
        <p:cNvPr id="1" name=""/>
        <p:cNvGrpSpPr/>
        <p:nvPr/>
      </p:nvGrpSpPr>
      <p:grpSpPr>
        <a:xfrm>
          <a:off x="0" y="0"/>
          <a:ext cx="0" cy="0"/>
          <a:chOff x="0" y="0"/>
          <a:chExt cx="0" cy="0"/>
        </a:xfrm>
      </p:grpSpPr>
      <p:grpSp>
        <p:nvGrpSpPr>
          <p:cNvPr name="Group 2" id="2"/>
          <p:cNvGrpSpPr/>
          <p:nvPr/>
        </p:nvGrpSpPr>
        <p:grpSpPr>
          <a:xfrm rot="0">
            <a:off x="2505601" y="3840849"/>
            <a:ext cx="9342995" cy="832592"/>
            <a:chOff x="0" y="0"/>
            <a:chExt cx="2460706" cy="219284"/>
          </a:xfrm>
        </p:grpSpPr>
        <p:sp>
          <p:nvSpPr>
            <p:cNvPr name="Freeform 3" id="3"/>
            <p:cNvSpPr/>
            <p:nvPr/>
          </p:nvSpPr>
          <p:spPr>
            <a:xfrm flipH="false" flipV="false" rot="0">
              <a:off x="0" y="0"/>
              <a:ext cx="2460706" cy="219284"/>
            </a:xfrm>
            <a:custGeom>
              <a:avLst/>
              <a:gdLst/>
              <a:ahLst/>
              <a:cxnLst/>
              <a:rect r="r" b="b" t="t" l="l"/>
              <a:pathLst>
                <a:path h="219284" w="2460706">
                  <a:moveTo>
                    <a:pt x="4143" y="0"/>
                  </a:moveTo>
                  <a:lnTo>
                    <a:pt x="2456563" y="0"/>
                  </a:lnTo>
                  <a:cubicBezTo>
                    <a:pt x="2458851" y="0"/>
                    <a:pt x="2460706" y="1855"/>
                    <a:pt x="2460706" y="4143"/>
                  </a:cubicBezTo>
                  <a:lnTo>
                    <a:pt x="2460706" y="215140"/>
                  </a:lnTo>
                  <a:cubicBezTo>
                    <a:pt x="2460706" y="216239"/>
                    <a:pt x="2460270" y="217293"/>
                    <a:pt x="2459493" y="218070"/>
                  </a:cubicBezTo>
                  <a:cubicBezTo>
                    <a:pt x="2458716" y="218847"/>
                    <a:pt x="2457662" y="219284"/>
                    <a:pt x="2456563" y="219284"/>
                  </a:cubicBezTo>
                  <a:lnTo>
                    <a:pt x="4143" y="219284"/>
                  </a:lnTo>
                  <a:cubicBezTo>
                    <a:pt x="1855" y="219284"/>
                    <a:pt x="0" y="217429"/>
                    <a:pt x="0" y="215140"/>
                  </a:cubicBezTo>
                  <a:lnTo>
                    <a:pt x="0" y="4143"/>
                  </a:lnTo>
                  <a:cubicBezTo>
                    <a:pt x="0" y="1855"/>
                    <a:pt x="1855" y="0"/>
                    <a:pt x="4143" y="0"/>
                  </a:cubicBezTo>
                  <a:close/>
                </a:path>
              </a:pathLst>
            </a:custGeom>
            <a:solidFill>
              <a:srgbClr val="EFE9D4"/>
            </a:solidFill>
          </p:spPr>
        </p:sp>
        <p:sp>
          <p:nvSpPr>
            <p:cNvPr name="TextBox 4" id="4"/>
            <p:cNvSpPr txBox="true"/>
            <p:nvPr/>
          </p:nvSpPr>
          <p:spPr>
            <a:xfrm>
              <a:off x="0" y="-38100"/>
              <a:ext cx="2460706" cy="257384"/>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3739726" y="2341547"/>
            <a:ext cx="1070608" cy="1070608"/>
          </a:xfrm>
          <a:custGeom>
            <a:avLst/>
            <a:gdLst/>
            <a:ahLst/>
            <a:cxnLst/>
            <a:rect r="r" b="b" t="t" l="l"/>
            <a:pathLst>
              <a:path h="1070608" w="1070608">
                <a:moveTo>
                  <a:pt x="0" y="0"/>
                </a:moveTo>
                <a:lnTo>
                  <a:pt x="1070608" y="0"/>
                </a:lnTo>
                <a:lnTo>
                  <a:pt x="1070608" y="1070608"/>
                </a:lnTo>
                <a:lnTo>
                  <a:pt x="0" y="10706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flipV="true">
            <a:off x="0" y="6736139"/>
            <a:ext cx="5426039" cy="0"/>
          </a:xfrm>
          <a:prstGeom prst="line">
            <a:avLst/>
          </a:prstGeom>
          <a:ln cap="flat" w="38100">
            <a:solidFill>
              <a:srgbClr val="A2A452"/>
            </a:solidFill>
            <a:prstDash val="solid"/>
            <a:headEnd type="none" len="sm" w="sm"/>
            <a:tailEnd type="none" len="sm" w="sm"/>
          </a:ln>
        </p:spPr>
      </p:sp>
      <p:sp>
        <p:nvSpPr>
          <p:cNvPr name="Freeform 7" id="7"/>
          <p:cNvSpPr/>
          <p:nvPr/>
        </p:nvSpPr>
        <p:spPr>
          <a:xfrm flipH="false" flipV="false" rot="0">
            <a:off x="7780573" y="6596100"/>
            <a:ext cx="4068022" cy="2852700"/>
          </a:xfrm>
          <a:custGeom>
            <a:avLst/>
            <a:gdLst/>
            <a:ahLst/>
            <a:cxnLst/>
            <a:rect r="r" b="b" t="t" l="l"/>
            <a:pathLst>
              <a:path h="2852700" w="4068022">
                <a:moveTo>
                  <a:pt x="0" y="0"/>
                </a:moveTo>
                <a:lnTo>
                  <a:pt x="4068022" y="0"/>
                </a:lnTo>
                <a:lnTo>
                  <a:pt x="4068022" y="2852700"/>
                </a:lnTo>
                <a:lnTo>
                  <a:pt x="0" y="2852700"/>
                </a:lnTo>
                <a:lnTo>
                  <a:pt x="0" y="0"/>
                </a:lnTo>
                <a:close/>
              </a:path>
            </a:pathLst>
          </a:custGeom>
          <a:blipFill>
            <a:blip r:embed="rId4"/>
            <a:stretch>
              <a:fillRect l="0" t="0" r="0" b="0"/>
            </a:stretch>
          </a:blipFill>
        </p:spPr>
      </p:sp>
      <p:sp>
        <p:nvSpPr>
          <p:cNvPr name="Freeform 8" id="8"/>
          <p:cNvSpPr/>
          <p:nvPr/>
        </p:nvSpPr>
        <p:spPr>
          <a:xfrm flipH="false" flipV="false" rot="0">
            <a:off x="12245310" y="6596100"/>
            <a:ext cx="4638537" cy="2852700"/>
          </a:xfrm>
          <a:custGeom>
            <a:avLst/>
            <a:gdLst/>
            <a:ahLst/>
            <a:cxnLst/>
            <a:rect r="r" b="b" t="t" l="l"/>
            <a:pathLst>
              <a:path h="2852700" w="4638537">
                <a:moveTo>
                  <a:pt x="0" y="0"/>
                </a:moveTo>
                <a:lnTo>
                  <a:pt x="4638537" y="0"/>
                </a:lnTo>
                <a:lnTo>
                  <a:pt x="4638537" y="2852700"/>
                </a:lnTo>
                <a:lnTo>
                  <a:pt x="0" y="2852700"/>
                </a:lnTo>
                <a:lnTo>
                  <a:pt x="0" y="0"/>
                </a:lnTo>
                <a:close/>
              </a:path>
            </a:pathLst>
          </a:custGeom>
          <a:blipFill>
            <a:blip r:embed="rId5"/>
            <a:stretch>
              <a:fillRect l="0" t="0" r="0" b="0"/>
            </a:stretch>
          </a:blipFill>
        </p:spPr>
      </p:sp>
      <p:sp>
        <p:nvSpPr>
          <p:cNvPr name="TextBox 9" id="9"/>
          <p:cNvSpPr txBox="true"/>
          <p:nvPr/>
        </p:nvSpPr>
        <p:spPr>
          <a:xfrm rot="0">
            <a:off x="1028700" y="2355241"/>
            <a:ext cx="11748640" cy="1214670"/>
          </a:xfrm>
          <a:prstGeom prst="rect">
            <a:avLst/>
          </a:prstGeom>
        </p:spPr>
        <p:txBody>
          <a:bodyPr anchor="t" rtlCol="false" tIns="0" lIns="0" bIns="0" rIns="0">
            <a:spAutoFit/>
          </a:bodyPr>
          <a:lstStyle/>
          <a:p>
            <a:pPr algn="l" marL="0" indent="0" lvl="0">
              <a:lnSpc>
                <a:spcPts val="9095"/>
              </a:lnSpc>
            </a:pPr>
            <a:r>
              <a:rPr lang="en-US" b="true" sz="9095" spc="-181">
                <a:solidFill>
                  <a:srgbClr val="A2A452"/>
                </a:solidFill>
                <a:latin typeface="Open Sauce Bold"/>
                <a:ea typeface="Open Sauce Bold"/>
                <a:cs typeface="Open Sauce Bold"/>
                <a:sym typeface="Open Sauce Bold"/>
              </a:rPr>
              <a:t>Flood Risk Modelling</a:t>
            </a:r>
          </a:p>
        </p:txBody>
      </p:sp>
      <p:sp>
        <p:nvSpPr>
          <p:cNvPr name="TextBox 10" id="10"/>
          <p:cNvSpPr txBox="true"/>
          <p:nvPr/>
        </p:nvSpPr>
        <p:spPr>
          <a:xfrm rot="0">
            <a:off x="1028700" y="3998043"/>
            <a:ext cx="1630808" cy="566199"/>
          </a:xfrm>
          <a:prstGeom prst="rect">
            <a:avLst/>
          </a:prstGeom>
        </p:spPr>
        <p:txBody>
          <a:bodyPr anchor="t" rtlCol="false" tIns="0" lIns="0" bIns="0" rIns="0">
            <a:spAutoFit/>
          </a:bodyPr>
          <a:lstStyle/>
          <a:p>
            <a:pPr algn="l" marL="0" indent="0" lvl="0">
              <a:lnSpc>
                <a:spcPts val="4291"/>
              </a:lnSpc>
            </a:pPr>
            <a:r>
              <a:rPr lang="en-US" sz="4291" spc="-85">
                <a:solidFill>
                  <a:srgbClr val="625937"/>
                </a:solidFill>
                <a:latin typeface="Open Sauce"/>
                <a:ea typeface="Open Sauce"/>
                <a:cs typeface="Open Sauce"/>
                <a:sym typeface="Open Sauce"/>
              </a:rPr>
              <a:t>using</a:t>
            </a:r>
          </a:p>
        </p:txBody>
      </p:sp>
      <p:sp>
        <p:nvSpPr>
          <p:cNvPr name="TextBox 11" id="11"/>
          <p:cNvSpPr txBox="true"/>
          <p:nvPr/>
        </p:nvSpPr>
        <p:spPr>
          <a:xfrm rot="0">
            <a:off x="2694143" y="3998043"/>
            <a:ext cx="9154452" cy="566199"/>
          </a:xfrm>
          <a:prstGeom prst="rect">
            <a:avLst/>
          </a:prstGeom>
        </p:spPr>
        <p:txBody>
          <a:bodyPr anchor="t" rtlCol="false" tIns="0" lIns="0" bIns="0" rIns="0">
            <a:spAutoFit/>
          </a:bodyPr>
          <a:lstStyle/>
          <a:p>
            <a:pPr algn="l" marL="0" indent="0" lvl="0">
              <a:lnSpc>
                <a:spcPts val="4291"/>
              </a:lnSpc>
            </a:pPr>
            <a:r>
              <a:rPr lang="en-US" sz="4291" i="true" spc="-85">
                <a:solidFill>
                  <a:srgbClr val="625937"/>
                </a:solidFill>
                <a:latin typeface="Open Sauce Italics"/>
                <a:ea typeface="Open Sauce Italics"/>
                <a:cs typeface="Open Sauce Italics"/>
                <a:sym typeface="Open Sauce Italics"/>
              </a:rPr>
              <a:t>flood hazard &amp; vulnerability factors</a:t>
            </a:r>
          </a:p>
        </p:txBody>
      </p:sp>
      <p:sp>
        <p:nvSpPr>
          <p:cNvPr name="TextBox 12" id="12"/>
          <p:cNvSpPr txBox="true"/>
          <p:nvPr/>
        </p:nvSpPr>
        <p:spPr>
          <a:xfrm rot="0">
            <a:off x="1028700" y="5153025"/>
            <a:ext cx="5721629" cy="730250"/>
          </a:xfrm>
          <a:prstGeom prst="rect">
            <a:avLst/>
          </a:prstGeom>
        </p:spPr>
        <p:txBody>
          <a:bodyPr anchor="t" rtlCol="false" tIns="0" lIns="0" bIns="0" rIns="0">
            <a:spAutoFit/>
          </a:bodyPr>
          <a:lstStyle/>
          <a:p>
            <a:pPr algn="l" marL="0" indent="0" lvl="0">
              <a:lnSpc>
                <a:spcPts val="2874"/>
              </a:lnSpc>
            </a:pPr>
            <a:r>
              <a:rPr lang="en-US" sz="2499" spc="-49">
                <a:solidFill>
                  <a:srgbClr val="625937"/>
                </a:solidFill>
                <a:latin typeface="Open Sauce"/>
                <a:ea typeface="Open Sauce"/>
                <a:cs typeface="Open Sauce"/>
                <a:sym typeface="Open Sauce"/>
              </a:rPr>
              <a:t>Modelling of the MMR Region in Maharashtra, India</a:t>
            </a:r>
          </a:p>
        </p:txBody>
      </p:sp>
      <p:sp>
        <p:nvSpPr>
          <p:cNvPr name="TextBox 13" id="13"/>
          <p:cNvSpPr txBox="true"/>
          <p:nvPr/>
        </p:nvSpPr>
        <p:spPr>
          <a:xfrm rot="0">
            <a:off x="1028700" y="8879753"/>
            <a:ext cx="2205743" cy="378547"/>
          </a:xfrm>
          <a:prstGeom prst="rect">
            <a:avLst/>
          </a:prstGeom>
        </p:spPr>
        <p:txBody>
          <a:bodyPr anchor="t" rtlCol="false" tIns="0" lIns="0" bIns="0" rIns="0">
            <a:spAutoFit/>
          </a:bodyPr>
          <a:lstStyle/>
          <a:p>
            <a:pPr algn="l" marL="0" indent="0" lvl="0">
              <a:lnSpc>
                <a:spcPts val="3005"/>
              </a:lnSpc>
            </a:pPr>
            <a:r>
              <a:rPr lang="en-US" sz="2613" spc="-52">
                <a:solidFill>
                  <a:srgbClr val="625937"/>
                </a:solidFill>
                <a:latin typeface="Open Sauce"/>
                <a:ea typeface="Open Sauce"/>
                <a:cs typeface="Open Sauce"/>
                <a:sym typeface="Open Sauce"/>
              </a:rPr>
              <a:t>Presented by</a:t>
            </a:r>
          </a:p>
        </p:txBody>
      </p:sp>
      <p:sp>
        <p:nvSpPr>
          <p:cNvPr name="TextBox 14" id="14"/>
          <p:cNvSpPr txBox="true"/>
          <p:nvPr/>
        </p:nvSpPr>
        <p:spPr>
          <a:xfrm rot="0">
            <a:off x="3371375" y="8689253"/>
            <a:ext cx="3528828" cy="759547"/>
          </a:xfrm>
          <a:prstGeom prst="rect">
            <a:avLst/>
          </a:prstGeom>
        </p:spPr>
        <p:txBody>
          <a:bodyPr anchor="t" rtlCol="false" tIns="0" lIns="0" bIns="0" rIns="0">
            <a:spAutoFit/>
          </a:bodyPr>
          <a:lstStyle/>
          <a:p>
            <a:pPr algn="l">
              <a:lnSpc>
                <a:spcPts val="3005"/>
              </a:lnSpc>
            </a:pPr>
            <a:r>
              <a:rPr lang="en-US" sz="2613" spc="-52" b="true">
                <a:solidFill>
                  <a:srgbClr val="625937"/>
                </a:solidFill>
                <a:latin typeface="Open Sauce Bold"/>
                <a:ea typeface="Open Sauce Bold"/>
                <a:cs typeface="Open Sauce Bold"/>
                <a:sym typeface="Open Sauce Bold"/>
              </a:rPr>
              <a:t>Brahad  - 2021112004</a:t>
            </a:r>
          </a:p>
          <a:p>
            <a:pPr algn="l" marL="0" indent="0" lvl="0">
              <a:lnSpc>
                <a:spcPts val="3005"/>
              </a:lnSpc>
            </a:pPr>
            <a:r>
              <a:rPr lang="en-US" b="true" sz="2613" spc="-52">
                <a:solidFill>
                  <a:srgbClr val="625937"/>
                </a:solidFill>
                <a:latin typeface="Open Sauce Bold"/>
                <a:ea typeface="Open Sauce Bold"/>
                <a:cs typeface="Open Sauce Bold"/>
                <a:sym typeface="Open Sauce Bold"/>
              </a:rPr>
              <a:t>Manasa - 2022101131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3F1EA"/>
        </a:solidFill>
      </p:bgPr>
    </p:bg>
    <p:spTree>
      <p:nvGrpSpPr>
        <p:cNvPr id="1" name=""/>
        <p:cNvGrpSpPr/>
        <p:nvPr/>
      </p:nvGrpSpPr>
      <p:grpSpPr>
        <a:xfrm>
          <a:off x="0" y="0"/>
          <a:ext cx="0" cy="0"/>
          <a:chOff x="0" y="0"/>
          <a:chExt cx="0" cy="0"/>
        </a:xfrm>
      </p:grpSpPr>
      <p:sp>
        <p:nvSpPr>
          <p:cNvPr name="Freeform 2" id="2"/>
          <p:cNvSpPr/>
          <p:nvPr/>
        </p:nvSpPr>
        <p:spPr>
          <a:xfrm flipH="false" flipV="false" rot="0">
            <a:off x="3261357" y="1213715"/>
            <a:ext cx="707906" cy="707906"/>
          </a:xfrm>
          <a:custGeom>
            <a:avLst/>
            <a:gdLst/>
            <a:ahLst/>
            <a:cxnLst/>
            <a:rect r="r" b="b" t="t" l="l"/>
            <a:pathLst>
              <a:path h="707906" w="707906">
                <a:moveTo>
                  <a:pt x="0" y="0"/>
                </a:moveTo>
                <a:lnTo>
                  <a:pt x="707905" y="0"/>
                </a:lnTo>
                <a:lnTo>
                  <a:pt x="707905" y="707905"/>
                </a:lnTo>
                <a:lnTo>
                  <a:pt x="0" y="7079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0" y="2749604"/>
            <a:ext cx="5426039" cy="0"/>
          </a:xfrm>
          <a:prstGeom prst="line">
            <a:avLst/>
          </a:prstGeom>
          <a:ln cap="flat" w="38100">
            <a:solidFill>
              <a:srgbClr val="A2A452"/>
            </a:solidFill>
            <a:prstDash val="solid"/>
            <a:headEnd type="none" len="sm" w="sm"/>
            <a:tailEnd type="none" len="sm" w="sm"/>
          </a:ln>
        </p:spPr>
      </p:sp>
      <p:sp>
        <p:nvSpPr>
          <p:cNvPr name="Freeform 4" id="4"/>
          <p:cNvSpPr/>
          <p:nvPr/>
        </p:nvSpPr>
        <p:spPr>
          <a:xfrm flipH="false" flipV="false" rot="0">
            <a:off x="10021154" y="525117"/>
            <a:ext cx="7770429" cy="9236765"/>
          </a:xfrm>
          <a:custGeom>
            <a:avLst/>
            <a:gdLst/>
            <a:ahLst/>
            <a:cxnLst/>
            <a:rect r="r" b="b" t="t" l="l"/>
            <a:pathLst>
              <a:path h="9236765" w="7770429">
                <a:moveTo>
                  <a:pt x="0" y="0"/>
                </a:moveTo>
                <a:lnTo>
                  <a:pt x="7770429" y="0"/>
                </a:lnTo>
                <a:lnTo>
                  <a:pt x="7770429" y="9236766"/>
                </a:lnTo>
                <a:lnTo>
                  <a:pt x="0" y="9236766"/>
                </a:lnTo>
                <a:lnTo>
                  <a:pt x="0" y="0"/>
                </a:lnTo>
                <a:close/>
              </a:path>
            </a:pathLst>
          </a:custGeom>
          <a:blipFill>
            <a:blip r:embed="rId4"/>
            <a:stretch>
              <a:fillRect l="0" t="0" r="0" b="0"/>
            </a:stretch>
          </a:blipFill>
        </p:spPr>
      </p:sp>
      <p:sp>
        <p:nvSpPr>
          <p:cNvPr name="Freeform 5" id="5"/>
          <p:cNvSpPr/>
          <p:nvPr/>
        </p:nvSpPr>
        <p:spPr>
          <a:xfrm flipH="false" flipV="false" rot="0">
            <a:off x="9676653" y="7593331"/>
            <a:ext cx="1801488" cy="2434205"/>
          </a:xfrm>
          <a:custGeom>
            <a:avLst/>
            <a:gdLst/>
            <a:ahLst/>
            <a:cxnLst/>
            <a:rect r="r" b="b" t="t" l="l"/>
            <a:pathLst>
              <a:path h="2434205" w="1801488">
                <a:moveTo>
                  <a:pt x="0" y="0"/>
                </a:moveTo>
                <a:lnTo>
                  <a:pt x="1801488" y="0"/>
                </a:lnTo>
                <a:lnTo>
                  <a:pt x="1801488" y="2434206"/>
                </a:lnTo>
                <a:lnTo>
                  <a:pt x="0" y="2434206"/>
                </a:lnTo>
                <a:lnTo>
                  <a:pt x="0" y="0"/>
                </a:lnTo>
                <a:close/>
              </a:path>
            </a:pathLst>
          </a:custGeom>
          <a:blipFill>
            <a:blip r:embed="rId5"/>
            <a:stretch>
              <a:fillRect l="0" t="0" r="0" b="0"/>
            </a:stretch>
          </a:blipFill>
        </p:spPr>
      </p:sp>
      <p:sp>
        <p:nvSpPr>
          <p:cNvPr name="TextBox 6" id="6"/>
          <p:cNvSpPr txBox="true"/>
          <p:nvPr/>
        </p:nvSpPr>
        <p:spPr>
          <a:xfrm rot="0">
            <a:off x="1028700" y="1275710"/>
            <a:ext cx="3156952" cy="688690"/>
          </a:xfrm>
          <a:prstGeom prst="rect">
            <a:avLst/>
          </a:prstGeom>
        </p:spPr>
        <p:txBody>
          <a:bodyPr anchor="t" rtlCol="false" tIns="0" lIns="0" bIns="0" rIns="0">
            <a:spAutoFit/>
          </a:bodyPr>
          <a:lstStyle/>
          <a:p>
            <a:pPr algn="l" marL="0" indent="0" lvl="0">
              <a:lnSpc>
                <a:spcPts val="5206"/>
              </a:lnSpc>
            </a:pPr>
            <a:r>
              <a:rPr lang="en-US" b="true" sz="5206" spc="-104">
                <a:solidFill>
                  <a:srgbClr val="A2A452"/>
                </a:solidFill>
                <a:latin typeface="Open Sauce Bold"/>
                <a:ea typeface="Open Sauce Bold"/>
                <a:cs typeface="Open Sauce Bold"/>
                <a:sym typeface="Open Sauce Bold"/>
              </a:rPr>
              <a:t>Slope</a:t>
            </a:r>
          </a:p>
        </p:txBody>
      </p:sp>
      <p:sp>
        <p:nvSpPr>
          <p:cNvPr name="TextBox 7" id="7"/>
          <p:cNvSpPr txBox="true"/>
          <p:nvPr/>
        </p:nvSpPr>
        <p:spPr>
          <a:xfrm rot="0">
            <a:off x="604504" y="2960559"/>
            <a:ext cx="9072149" cy="1257300"/>
          </a:xfrm>
          <a:prstGeom prst="rect">
            <a:avLst/>
          </a:prstGeom>
        </p:spPr>
        <p:txBody>
          <a:bodyPr anchor="t" rtlCol="false" tIns="0" lIns="0" bIns="0" rIns="0">
            <a:spAutoFit/>
          </a:bodyPr>
          <a:lstStyle/>
          <a:p>
            <a:pPr algn="l" marL="604698" indent="-302349" lvl="1">
              <a:lnSpc>
                <a:spcPts val="3360"/>
              </a:lnSpc>
              <a:buFont typeface="Arial"/>
              <a:buChar char="•"/>
            </a:pPr>
            <a:r>
              <a:rPr lang="en-US" sz="2800" spc="-56">
                <a:solidFill>
                  <a:srgbClr val="625937"/>
                </a:solidFill>
                <a:latin typeface="Open Sauce"/>
                <a:ea typeface="Open Sauce"/>
                <a:cs typeface="Open Sauce"/>
                <a:sym typeface="Open Sauce"/>
              </a:rPr>
              <a:t>From the sink-filled DEM we get the slope map using the Slope tool in the Raster terrain analysis toolbox.</a:t>
            </a:r>
          </a:p>
        </p:txBody>
      </p:sp>
      <p:sp>
        <p:nvSpPr>
          <p:cNvPr name="TextBox 8" id="8"/>
          <p:cNvSpPr txBox="true"/>
          <p:nvPr/>
        </p:nvSpPr>
        <p:spPr>
          <a:xfrm rot="0">
            <a:off x="604504" y="4409764"/>
            <a:ext cx="9072149" cy="4610100"/>
          </a:xfrm>
          <a:prstGeom prst="rect">
            <a:avLst/>
          </a:prstGeom>
        </p:spPr>
        <p:txBody>
          <a:bodyPr anchor="t" rtlCol="false" tIns="0" lIns="0" bIns="0" rIns="0">
            <a:spAutoFit/>
          </a:bodyPr>
          <a:lstStyle/>
          <a:p>
            <a:pPr algn="l" marL="604698" indent="-302349" lvl="1">
              <a:lnSpc>
                <a:spcPts val="3360"/>
              </a:lnSpc>
              <a:buFont typeface="Arial"/>
              <a:buChar char="•"/>
            </a:pPr>
            <a:r>
              <a:rPr lang="en-US" sz="2800" spc="-56">
                <a:solidFill>
                  <a:srgbClr val="625937"/>
                </a:solidFill>
                <a:latin typeface="Open Sauce"/>
                <a:ea typeface="Open Sauce"/>
                <a:cs typeface="Open Sauce"/>
                <a:sym typeface="Open Sauce"/>
              </a:rPr>
              <a:t>The z-factor is a conversion factor that adjusts the units of measure for the vertical (or elevation) units when they are different from the horizontal coordinate (x,y) units of the input surface. It is the number of ground x,y units in one surface z-unit. If the vertical units are not corrected to the horizontal units, the results of surface tools will not be correct.</a:t>
            </a:r>
          </a:p>
          <a:p>
            <a:pPr algn="l" marL="604698" indent="-302349" lvl="1">
              <a:lnSpc>
                <a:spcPts val="3360"/>
              </a:lnSpc>
              <a:buFont typeface="Arial"/>
              <a:buChar char="•"/>
            </a:pPr>
            <a:r>
              <a:rPr lang="en-US" sz="2800" spc="-56">
                <a:solidFill>
                  <a:srgbClr val="625937"/>
                </a:solidFill>
                <a:latin typeface="Open Sauce"/>
                <a:ea typeface="Open Sauce"/>
                <a:cs typeface="Open Sauce"/>
                <a:sym typeface="Open Sauce"/>
              </a:rPr>
              <a:t>Given that the latitude of Mumbai is about 19 degrees, we choose our Z-factor to be 0.00000956. </a:t>
            </a:r>
          </a:p>
        </p:txBody>
      </p:sp>
      <p:sp>
        <p:nvSpPr>
          <p:cNvPr name="TextBox 9" id="9"/>
          <p:cNvSpPr txBox="true"/>
          <p:nvPr/>
        </p:nvSpPr>
        <p:spPr>
          <a:xfrm rot="0">
            <a:off x="1664019" y="9122564"/>
            <a:ext cx="6076747" cy="533400"/>
          </a:xfrm>
          <a:prstGeom prst="rect">
            <a:avLst/>
          </a:prstGeom>
        </p:spPr>
        <p:txBody>
          <a:bodyPr anchor="t" rtlCol="false" tIns="0" lIns="0" bIns="0" rIns="0">
            <a:spAutoFit/>
          </a:bodyPr>
          <a:lstStyle/>
          <a:p>
            <a:pPr algn="l">
              <a:lnSpc>
                <a:spcPts val="2161"/>
              </a:lnSpc>
            </a:pPr>
            <a:r>
              <a:rPr lang="en-US" sz="1800" i="true" spc="-36">
                <a:solidFill>
                  <a:srgbClr val="625937"/>
                </a:solidFill>
                <a:latin typeface="Open Sauce Italics"/>
                <a:ea typeface="Open Sauce Italics"/>
                <a:cs typeface="Open Sauce Italics"/>
                <a:sym typeface="Open Sauce Italics"/>
              </a:rPr>
              <a:t>Source: https://pro.arcgis.com/en/pro-app/latest/tool-reference/spatial-analyst/applying-a-z-factor.htm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3F1EA"/>
        </a:solidFill>
      </p:bgPr>
    </p:bg>
    <p:spTree>
      <p:nvGrpSpPr>
        <p:cNvPr id="1" name=""/>
        <p:cNvGrpSpPr/>
        <p:nvPr/>
      </p:nvGrpSpPr>
      <p:grpSpPr>
        <a:xfrm>
          <a:off x="0" y="0"/>
          <a:ext cx="0" cy="0"/>
          <a:chOff x="0" y="0"/>
          <a:chExt cx="0" cy="0"/>
        </a:xfrm>
      </p:grpSpPr>
      <p:sp>
        <p:nvSpPr>
          <p:cNvPr name="Freeform 2" id="2"/>
          <p:cNvSpPr/>
          <p:nvPr/>
        </p:nvSpPr>
        <p:spPr>
          <a:xfrm flipH="false" flipV="false" rot="0">
            <a:off x="7386813" y="1213715"/>
            <a:ext cx="707906" cy="707906"/>
          </a:xfrm>
          <a:custGeom>
            <a:avLst/>
            <a:gdLst/>
            <a:ahLst/>
            <a:cxnLst/>
            <a:rect r="r" b="b" t="t" l="l"/>
            <a:pathLst>
              <a:path h="707906" w="707906">
                <a:moveTo>
                  <a:pt x="0" y="0"/>
                </a:moveTo>
                <a:lnTo>
                  <a:pt x="707906" y="0"/>
                </a:lnTo>
                <a:lnTo>
                  <a:pt x="707906" y="707905"/>
                </a:lnTo>
                <a:lnTo>
                  <a:pt x="0" y="7079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0" y="2749604"/>
            <a:ext cx="5426039" cy="0"/>
          </a:xfrm>
          <a:prstGeom prst="line">
            <a:avLst/>
          </a:prstGeom>
          <a:ln cap="flat" w="38100">
            <a:solidFill>
              <a:srgbClr val="A2A452"/>
            </a:solidFill>
            <a:prstDash val="solid"/>
            <a:headEnd type="none" len="sm" w="sm"/>
            <a:tailEnd type="none" len="sm" w="sm"/>
          </a:ln>
        </p:spPr>
      </p:sp>
      <p:sp>
        <p:nvSpPr>
          <p:cNvPr name="Freeform 4" id="4"/>
          <p:cNvSpPr/>
          <p:nvPr/>
        </p:nvSpPr>
        <p:spPr>
          <a:xfrm flipH="false" flipV="false" rot="0">
            <a:off x="10158441" y="738157"/>
            <a:ext cx="7764555" cy="8810686"/>
          </a:xfrm>
          <a:custGeom>
            <a:avLst/>
            <a:gdLst/>
            <a:ahLst/>
            <a:cxnLst/>
            <a:rect r="r" b="b" t="t" l="l"/>
            <a:pathLst>
              <a:path h="8810686" w="7764555">
                <a:moveTo>
                  <a:pt x="0" y="0"/>
                </a:moveTo>
                <a:lnTo>
                  <a:pt x="7764555" y="0"/>
                </a:lnTo>
                <a:lnTo>
                  <a:pt x="7764555" y="8810686"/>
                </a:lnTo>
                <a:lnTo>
                  <a:pt x="0" y="8810686"/>
                </a:lnTo>
                <a:lnTo>
                  <a:pt x="0" y="0"/>
                </a:lnTo>
                <a:close/>
              </a:path>
            </a:pathLst>
          </a:custGeom>
          <a:blipFill>
            <a:blip r:embed="rId4"/>
            <a:stretch>
              <a:fillRect l="-1984" t="0" r="0" b="0"/>
            </a:stretch>
          </a:blipFill>
        </p:spPr>
      </p:sp>
      <p:sp>
        <p:nvSpPr>
          <p:cNvPr name="Freeform 5" id="5"/>
          <p:cNvSpPr/>
          <p:nvPr/>
        </p:nvSpPr>
        <p:spPr>
          <a:xfrm flipH="false" flipV="false" rot="0">
            <a:off x="523956" y="5420706"/>
            <a:ext cx="6284144" cy="4461742"/>
          </a:xfrm>
          <a:custGeom>
            <a:avLst/>
            <a:gdLst/>
            <a:ahLst/>
            <a:cxnLst/>
            <a:rect r="r" b="b" t="t" l="l"/>
            <a:pathLst>
              <a:path h="4461742" w="6284144">
                <a:moveTo>
                  <a:pt x="0" y="0"/>
                </a:moveTo>
                <a:lnTo>
                  <a:pt x="6284145" y="0"/>
                </a:lnTo>
                <a:lnTo>
                  <a:pt x="6284145" y="4461742"/>
                </a:lnTo>
                <a:lnTo>
                  <a:pt x="0" y="4461742"/>
                </a:lnTo>
                <a:lnTo>
                  <a:pt x="0" y="0"/>
                </a:lnTo>
                <a:close/>
              </a:path>
            </a:pathLst>
          </a:custGeom>
          <a:blipFill>
            <a:blip r:embed="rId5"/>
            <a:stretch>
              <a:fillRect l="0" t="0" r="0" b="0"/>
            </a:stretch>
          </a:blipFill>
        </p:spPr>
      </p:sp>
      <p:sp>
        <p:nvSpPr>
          <p:cNvPr name="TextBox 6" id="6"/>
          <p:cNvSpPr txBox="true"/>
          <p:nvPr/>
        </p:nvSpPr>
        <p:spPr>
          <a:xfrm rot="0">
            <a:off x="247579" y="2982306"/>
            <a:ext cx="9756813" cy="1676400"/>
          </a:xfrm>
          <a:prstGeom prst="rect">
            <a:avLst/>
          </a:prstGeom>
        </p:spPr>
        <p:txBody>
          <a:bodyPr anchor="t" rtlCol="false" tIns="0" lIns="0" bIns="0" rIns="0">
            <a:spAutoFit/>
          </a:bodyPr>
          <a:lstStyle/>
          <a:p>
            <a:pPr algn="l" marL="604698" indent="-302349" lvl="1">
              <a:lnSpc>
                <a:spcPts val="3360"/>
              </a:lnSpc>
              <a:buFont typeface="Arial"/>
              <a:buChar char="•"/>
            </a:pPr>
            <a:r>
              <a:rPr lang="en-US" sz="2800" spc="-56">
                <a:solidFill>
                  <a:srgbClr val="625937"/>
                </a:solidFill>
                <a:latin typeface="Open Sauce"/>
                <a:ea typeface="Open Sauce"/>
                <a:cs typeface="Open Sauce"/>
                <a:sym typeface="Open Sauce"/>
              </a:rPr>
              <a:t>Rivers and streams are an important factor in flood risk assessment, because in a flood event these streams overflow and affect their banks.</a:t>
            </a:r>
          </a:p>
          <a:p>
            <a:pPr algn="l" marL="604698" indent="-302349" lvl="1">
              <a:lnSpc>
                <a:spcPts val="3360"/>
              </a:lnSpc>
              <a:buFont typeface="Arial"/>
              <a:buChar char="•"/>
            </a:pPr>
            <a:r>
              <a:rPr lang="en-US" sz="2800" spc="-56">
                <a:solidFill>
                  <a:srgbClr val="625937"/>
                </a:solidFill>
                <a:latin typeface="Open Sauce"/>
                <a:ea typeface="Open Sauce"/>
                <a:cs typeface="Open Sauce"/>
                <a:sym typeface="Open Sauce"/>
              </a:rPr>
              <a:t>i.e., a region closer to a stream is at a greater flood risk</a:t>
            </a:r>
          </a:p>
        </p:txBody>
      </p:sp>
      <p:sp>
        <p:nvSpPr>
          <p:cNvPr name="TextBox 7" id="7"/>
          <p:cNvSpPr txBox="true"/>
          <p:nvPr/>
        </p:nvSpPr>
        <p:spPr>
          <a:xfrm rot="0">
            <a:off x="1028700" y="1275710"/>
            <a:ext cx="6712066" cy="688690"/>
          </a:xfrm>
          <a:prstGeom prst="rect">
            <a:avLst/>
          </a:prstGeom>
        </p:spPr>
        <p:txBody>
          <a:bodyPr anchor="t" rtlCol="false" tIns="0" lIns="0" bIns="0" rIns="0">
            <a:spAutoFit/>
          </a:bodyPr>
          <a:lstStyle/>
          <a:p>
            <a:pPr algn="l" marL="0" indent="0" lvl="0">
              <a:lnSpc>
                <a:spcPts val="5206"/>
              </a:lnSpc>
            </a:pPr>
            <a:r>
              <a:rPr lang="en-US" b="true" sz="5206" spc="-104">
                <a:solidFill>
                  <a:srgbClr val="A2A452"/>
                </a:solidFill>
                <a:latin typeface="Open Sauce Bold"/>
                <a:ea typeface="Open Sauce Bold"/>
                <a:cs typeface="Open Sauce Bold"/>
                <a:sym typeface="Open Sauce Bold"/>
              </a:rPr>
              <a:t>Rivers and Streams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3F1EA"/>
        </a:solidFill>
      </p:bgPr>
    </p:bg>
    <p:spTree>
      <p:nvGrpSpPr>
        <p:cNvPr id="1" name=""/>
        <p:cNvGrpSpPr/>
        <p:nvPr/>
      </p:nvGrpSpPr>
      <p:grpSpPr>
        <a:xfrm>
          <a:off x="0" y="0"/>
          <a:ext cx="0" cy="0"/>
          <a:chOff x="0" y="0"/>
          <a:chExt cx="0" cy="0"/>
        </a:xfrm>
      </p:grpSpPr>
      <p:sp>
        <p:nvSpPr>
          <p:cNvPr name="Freeform 2" id="2"/>
          <p:cNvSpPr/>
          <p:nvPr/>
        </p:nvSpPr>
        <p:spPr>
          <a:xfrm flipH="false" flipV="false" rot="0">
            <a:off x="7759816" y="1213715"/>
            <a:ext cx="707906" cy="707906"/>
          </a:xfrm>
          <a:custGeom>
            <a:avLst/>
            <a:gdLst/>
            <a:ahLst/>
            <a:cxnLst/>
            <a:rect r="r" b="b" t="t" l="l"/>
            <a:pathLst>
              <a:path h="707906" w="707906">
                <a:moveTo>
                  <a:pt x="0" y="0"/>
                </a:moveTo>
                <a:lnTo>
                  <a:pt x="707906" y="0"/>
                </a:lnTo>
                <a:lnTo>
                  <a:pt x="707906" y="707905"/>
                </a:lnTo>
                <a:lnTo>
                  <a:pt x="0" y="7079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0" y="2749604"/>
            <a:ext cx="5426039" cy="0"/>
          </a:xfrm>
          <a:prstGeom prst="line">
            <a:avLst/>
          </a:prstGeom>
          <a:ln cap="flat" w="38100">
            <a:solidFill>
              <a:srgbClr val="A2A452"/>
            </a:solidFill>
            <a:prstDash val="solid"/>
            <a:headEnd type="none" len="sm" w="sm"/>
            <a:tailEnd type="none" len="sm" w="sm"/>
          </a:ln>
        </p:spPr>
      </p:sp>
      <p:sp>
        <p:nvSpPr>
          <p:cNvPr name="Freeform 4" id="4"/>
          <p:cNvSpPr/>
          <p:nvPr/>
        </p:nvSpPr>
        <p:spPr>
          <a:xfrm flipH="false" flipV="false" rot="0">
            <a:off x="9781226" y="390295"/>
            <a:ext cx="7881070" cy="9523952"/>
          </a:xfrm>
          <a:custGeom>
            <a:avLst/>
            <a:gdLst/>
            <a:ahLst/>
            <a:cxnLst/>
            <a:rect r="r" b="b" t="t" l="l"/>
            <a:pathLst>
              <a:path h="9523952" w="7881070">
                <a:moveTo>
                  <a:pt x="0" y="0"/>
                </a:moveTo>
                <a:lnTo>
                  <a:pt x="7881070" y="0"/>
                </a:lnTo>
                <a:lnTo>
                  <a:pt x="7881070" y="9523952"/>
                </a:lnTo>
                <a:lnTo>
                  <a:pt x="0" y="9523952"/>
                </a:lnTo>
                <a:lnTo>
                  <a:pt x="0" y="0"/>
                </a:lnTo>
                <a:close/>
              </a:path>
            </a:pathLst>
          </a:custGeom>
          <a:blipFill>
            <a:blip r:embed="rId4"/>
            <a:stretch>
              <a:fillRect l="0" t="0" r="0" b="0"/>
            </a:stretch>
          </a:blipFill>
        </p:spPr>
      </p:sp>
      <p:sp>
        <p:nvSpPr>
          <p:cNvPr name="Freeform 5" id="5"/>
          <p:cNvSpPr/>
          <p:nvPr/>
        </p:nvSpPr>
        <p:spPr>
          <a:xfrm flipH="false" flipV="false" rot="0">
            <a:off x="610482" y="2956347"/>
            <a:ext cx="6756695" cy="5373434"/>
          </a:xfrm>
          <a:custGeom>
            <a:avLst/>
            <a:gdLst/>
            <a:ahLst/>
            <a:cxnLst/>
            <a:rect r="r" b="b" t="t" l="l"/>
            <a:pathLst>
              <a:path h="5373434" w="6756695">
                <a:moveTo>
                  <a:pt x="0" y="0"/>
                </a:moveTo>
                <a:lnTo>
                  <a:pt x="6756695" y="0"/>
                </a:lnTo>
                <a:lnTo>
                  <a:pt x="6756695" y="5373434"/>
                </a:lnTo>
                <a:lnTo>
                  <a:pt x="0" y="5373434"/>
                </a:lnTo>
                <a:lnTo>
                  <a:pt x="0" y="0"/>
                </a:lnTo>
                <a:close/>
              </a:path>
            </a:pathLst>
          </a:custGeom>
          <a:blipFill>
            <a:blip r:embed="rId5"/>
            <a:stretch>
              <a:fillRect l="0" t="0" r="0" b="0"/>
            </a:stretch>
          </a:blipFill>
        </p:spPr>
      </p:sp>
      <p:sp>
        <p:nvSpPr>
          <p:cNvPr name="Freeform 6" id="6"/>
          <p:cNvSpPr/>
          <p:nvPr/>
        </p:nvSpPr>
        <p:spPr>
          <a:xfrm flipH="false" flipV="false" rot="0">
            <a:off x="6696237" y="7803859"/>
            <a:ext cx="3542970" cy="2247321"/>
          </a:xfrm>
          <a:custGeom>
            <a:avLst/>
            <a:gdLst/>
            <a:ahLst/>
            <a:cxnLst/>
            <a:rect r="r" b="b" t="t" l="l"/>
            <a:pathLst>
              <a:path h="2247321" w="3542970">
                <a:moveTo>
                  <a:pt x="0" y="0"/>
                </a:moveTo>
                <a:lnTo>
                  <a:pt x="3542970" y="0"/>
                </a:lnTo>
                <a:lnTo>
                  <a:pt x="3542970" y="2247321"/>
                </a:lnTo>
                <a:lnTo>
                  <a:pt x="0" y="2247321"/>
                </a:lnTo>
                <a:lnTo>
                  <a:pt x="0" y="0"/>
                </a:lnTo>
                <a:close/>
              </a:path>
            </a:pathLst>
          </a:custGeom>
          <a:blipFill>
            <a:blip r:embed="rId6"/>
            <a:stretch>
              <a:fillRect l="0" t="0" r="0" b="0"/>
            </a:stretch>
          </a:blipFill>
        </p:spPr>
      </p:sp>
      <p:sp>
        <p:nvSpPr>
          <p:cNvPr name="TextBox 7" id="7"/>
          <p:cNvSpPr txBox="true"/>
          <p:nvPr/>
        </p:nvSpPr>
        <p:spPr>
          <a:xfrm rot="0">
            <a:off x="1028700" y="1275710"/>
            <a:ext cx="6687077" cy="688690"/>
          </a:xfrm>
          <a:prstGeom prst="rect">
            <a:avLst/>
          </a:prstGeom>
        </p:spPr>
        <p:txBody>
          <a:bodyPr anchor="t" rtlCol="false" tIns="0" lIns="0" bIns="0" rIns="0">
            <a:spAutoFit/>
          </a:bodyPr>
          <a:lstStyle/>
          <a:p>
            <a:pPr algn="l" marL="0" indent="0" lvl="0">
              <a:lnSpc>
                <a:spcPts val="5206"/>
              </a:lnSpc>
            </a:pPr>
            <a:r>
              <a:rPr lang="en-US" b="true" sz="5206" spc="-104">
                <a:solidFill>
                  <a:srgbClr val="A2A452"/>
                </a:solidFill>
                <a:latin typeface="Open Sauce Bold"/>
                <a:ea typeface="Open Sauce Bold"/>
                <a:cs typeface="Open Sauce Bold"/>
                <a:sym typeface="Open Sauce Bold"/>
              </a:rPr>
              <a:t>Distance from Rivers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3F1EA"/>
        </a:solidFill>
      </p:bgPr>
    </p:bg>
    <p:spTree>
      <p:nvGrpSpPr>
        <p:cNvPr id="1" name=""/>
        <p:cNvGrpSpPr/>
        <p:nvPr/>
      </p:nvGrpSpPr>
      <p:grpSpPr>
        <a:xfrm>
          <a:off x="0" y="0"/>
          <a:ext cx="0" cy="0"/>
          <a:chOff x="0" y="0"/>
          <a:chExt cx="0" cy="0"/>
        </a:xfrm>
      </p:grpSpPr>
      <p:sp>
        <p:nvSpPr>
          <p:cNvPr name="Freeform 2" id="2"/>
          <p:cNvSpPr/>
          <p:nvPr/>
        </p:nvSpPr>
        <p:spPr>
          <a:xfrm flipH="false" flipV="false" rot="0">
            <a:off x="6595888" y="1213715"/>
            <a:ext cx="707906" cy="707906"/>
          </a:xfrm>
          <a:custGeom>
            <a:avLst/>
            <a:gdLst/>
            <a:ahLst/>
            <a:cxnLst/>
            <a:rect r="r" b="b" t="t" l="l"/>
            <a:pathLst>
              <a:path h="707906" w="707906">
                <a:moveTo>
                  <a:pt x="0" y="0"/>
                </a:moveTo>
                <a:lnTo>
                  <a:pt x="707906" y="0"/>
                </a:lnTo>
                <a:lnTo>
                  <a:pt x="707906" y="707905"/>
                </a:lnTo>
                <a:lnTo>
                  <a:pt x="0" y="7079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0" y="2749604"/>
            <a:ext cx="5426039" cy="0"/>
          </a:xfrm>
          <a:prstGeom prst="line">
            <a:avLst/>
          </a:prstGeom>
          <a:ln cap="flat" w="38100">
            <a:solidFill>
              <a:srgbClr val="A2A452"/>
            </a:solidFill>
            <a:prstDash val="solid"/>
            <a:headEnd type="none" len="sm" w="sm"/>
            <a:tailEnd type="none" len="sm" w="sm"/>
          </a:ln>
        </p:spPr>
      </p:sp>
      <p:sp>
        <p:nvSpPr>
          <p:cNvPr name="Freeform 4" id="4"/>
          <p:cNvSpPr/>
          <p:nvPr/>
        </p:nvSpPr>
        <p:spPr>
          <a:xfrm flipH="false" flipV="false" rot="0">
            <a:off x="10004392" y="578578"/>
            <a:ext cx="7918604" cy="8810686"/>
          </a:xfrm>
          <a:custGeom>
            <a:avLst/>
            <a:gdLst/>
            <a:ahLst/>
            <a:cxnLst/>
            <a:rect r="r" b="b" t="t" l="l"/>
            <a:pathLst>
              <a:path h="8810686" w="7918604">
                <a:moveTo>
                  <a:pt x="0" y="0"/>
                </a:moveTo>
                <a:lnTo>
                  <a:pt x="7918604" y="0"/>
                </a:lnTo>
                <a:lnTo>
                  <a:pt x="7918604" y="8810686"/>
                </a:lnTo>
                <a:lnTo>
                  <a:pt x="0" y="8810686"/>
                </a:lnTo>
                <a:lnTo>
                  <a:pt x="0" y="0"/>
                </a:lnTo>
                <a:close/>
              </a:path>
            </a:pathLst>
          </a:custGeom>
          <a:blipFill>
            <a:blip r:embed="rId4"/>
            <a:stretch>
              <a:fillRect l="0" t="0" r="0" b="0"/>
            </a:stretch>
          </a:blipFill>
        </p:spPr>
      </p:sp>
      <p:sp>
        <p:nvSpPr>
          <p:cNvPr name="TextBox 5" id="5"/>
          <p:cNvSpPr txBox="true"/>
          <p:nvPr/>
        </p:nvSpPr>
        <p:spPr>
          <a:xfrm rot="0">
            <a:off x="587387" y="3048000"/>
            <a:ext cx="9072149" cy="4191000"/>
          </a:xfrm>
          <a:prstGeom prst="rect">
            <a:avLst/>
          </a:prstGeom>
        </p:spPr>
        <p:txBody>
          <a:bodyPr anchor="t" rtlCol="false" tIns="0" lIns="0" bIns="0" rIns="0">
            <a:spAutoFit/>
          </a:bodyPr>
          <a:lstStyle/>
          <a:p>
            <a:pPr algn="l" marL="604698" indent="-302349" lvl="1">
              <a:lnSpc>
                <a:spcPts val="3360"/>
              </a:lnSpc>
              <a:buFont typeface="Arial"/>
              <a:buChar char="•"/>
            </a:pPr>
            <a:r>
              <a:rPr lang="en-US" sz="2800" spc="-56">
                <a:solidFill>
                  <a:srgbClr val="625937"/>
                </a:solidFill>
                <a:latin typeface="Open Sauce"/>
                <a:ea typeface="Open Sauce"/>
                <a:cs typeface="Open Sauce"/>
                <a:sym typeface="Open Sauce"/>
              </a:rPr>
              <a:t>Now from the Interpolation toolbox we use the </a:t>
            </a:r>
            <a:r>
              <a:rPr lang="en-US" b="true" sz="2800" spc="-56">
                <a:solidFill>
                  <a:srgbClr val="625937"/>
                </a:solidFill>
                <a:latin typeface="Open Sauce Bold"/>
                <a:ea typeface="Open Sauce Bold"/>
                <a:cs typeface="Open Sauce Bold"/>
                <a:sym typeface="Open Sauce Bold"/>
              </a:rPr>
              <a:t>Line density</a:t>
            </a:r>
            <a:r>
              <a:rPr lang="en-US" sz="2800" spc="-56">
                <a:solidFill>
                  <a:srgbClr val="625937"/>
                </a:solidFill>
                <a:latin typeface="Open Sauce"/>
                <a:ea typeface="Open Sauce"/>
                <a:cs typeface="Open Sauce"/>
                <a:sym typeface="Open Sauce"/>
              </a:rPr>
              <a:t> tool to create a Raster layer for drainage density.</a:t>
            </a:r>
          </a:p>
          <a:p>
            <a:pPr algn="l">
              <a:lnSpc>
                <a:spcPts val="3360"/>
              </a:lnSpc>
            </a:pPr>
          </a:p>
          <a:p>
            <a:pPr algn="l" marL="604698" indent="-302349" lvl="1">
              <a:lnSpc>
                <a:spcPts val="3360"/>
              </a:lnSpc>
              <a:buFont typeface="Arial"/>
              <a:buChar char="•"/>
            </a:pPr>
            <a:r>
              <a:rPr lang="en-US" b="true" sz="2800" spc="-56">
                <a:solidFill>
                  <a:srgbClr val="625937"/>
                </a:solidFill>
                <a:latin typeface="Open Sauce Bold"/>
                <a:ea typeface="Open Sauce Bold"/>
                <a:cs typeface="Open Sauce Bold"/>
                <a:sym typeface="Open Sauce Bold"/>
              </a:rPr>
              <a:t>Search Radius:</a:t>
            </a:r>
            <a:r>
              <a:rPr lang="en-US" sz="2800" spc="-56">
                <a:solidFill>
                  <a:srgbClr val="625937"/>
                </a:solidFill>
                <a:latin typeface="Open Sauce"/>
                <a:ea typeface="Open Sauce"/>
                <a:cs typeface="Open Sauce"/>
                <a:sym typeface="Open Sauce"/>
              </a:rPr>
              <a:t> Defines the distance (in map units) around each cell where QGIS will search for line features to include in the density calculation.</a:t>
            </a:r>
          </a:p>
          <a:p>
            <a:pPr algn="l" marL="604698" indent="-302349" lvl="1">
              <a:lnSpc>
                <a:spcPts val="3360"/>
              </a:lnSpc>
              <a:buFont typeface="Arial"/>
              <a:buChar char="•"/>
            </a:pPr>
            <a:r>
              <a:rPr lang="en-US" b="true" sz="2800" spc="-56">
                <a:solidFill>
                  <a:srgbClr val="625937"/>
                </a:solidFill>
                <a:latin typeface="Open Sauce Semi-Bold"/>
                <a:ea typeface="Open Sauce Semi-Bold"/>
                <a:cs typeface="Open Sauce Semi-Bold"/>
                <a:sym typeface="Open Sauce Semi-Bold"/>
              </a:rPr>
              <a:t>Pixel Size:</a:t>
            </a:r>
            <a:r>
              <a:rPr lang="en-US" sz="2800" spc="-56">
                <a:solidFill>
                  <a:srgbClr val="625937"/>
                </a:solidFill>
                <a:latin typeface="Open Sauce"/>
                <a:ea typeface="Open Sauce"/>
                <a:cs typeface="Open Sauce"/>
                <a:sym typeface="Open Sauce"/>
              </a:rPr>
              <a:t> The resolution of the output raster layer. Smaller pixel sizes give higher resolution but can increase processing time and file size.</a:t>
            </a:r>
          </a:p>
        </p:txBody>
      </p:sp>
      <p:sp>
        <p:nvSpPr>
          <p:cNvPr name="TextBox 6" id="6"/>
          <p:cNvSpPr txBox="true"/>
          <p:nvPr/>
        </p:nvSpPr>
        <p:spPr>
          <a:xfrm rot="0">
            <a:off x="1028700" y="1275710"/>
            <a:ext cx="6712066" cy="688690"/>
          </a:xfrm>
          <a:prstGeom prst="rect">
            <a:avLst/>
          </a:prstGeom>
        </p:spPr>
        <p:txBody>
          <a:bodyPr anchor="t" rtlCol="false" tIns="0" lIns="0" bIns="0" rIns="0">
            <a:spAutoFit/>
          </a:bodyPr>
          <a:lstStyle/>
          <a:p>
            <a:pPr algn="l" marL="0" indent="0" lvl="0">
              <a:lnSpc>
                <a:spcPts val="5206"/>
              </a:lnSpc>
            </a:pPr>
            <a:r>
              <a:rPr lang="en-US" b="true" sz="5206" spc="-104">
                <a:solidFill>
                  <a:srgbClr val="A2A452"/>
                </a:solidFill>
                <a:latin typeface="Open Sauce Bold"/>
                <a:ea typeface="Open Sauce Bold"/>
                <a:cs typeface="Open Sauce Bold"/>
                <a:sym typeface="Open Sauce Bold"/>
              </a:rPr>
              <a:t>Drainage Density</a:t>
            </a:r>
          </a:p>
        </p:txBody>
      </p:sp>
      <p:sp>
        <p:nvSpPr>
          <p:cNvPr name="TextBox 7" id="7"/>
          <p:cNvSpPr txBox="true"/>
          <p:nvPr/>
        </p:nvSpPr>
        <p:spPr>
          <a:xfrm rot="0">
            <a:off x="587387" y="7666757"/>
            <a:ext cx="9146214" cy="306803"/>
          </a:xfrm>
          <a:prstGeom prst="rect">
            <a:avLst/>
          </a:prstGeom>
        </p:spPr>
        <p:txBody>
          <a:bodyPr anchor="t" rtlCol="false" tIns="0" lIns="0" bIns="0" rIns="0">
            <a:spAutoFit/>
          </a:bodyPr>
          <a:lstStyle/>
          <a:p>
            <a:pPr algn="ctr">
              <a:lnSpc>
                <a:spcPts val="2337"/>
              </a:lnSpc>
              <a:spcBef>
                <a:spcPct val="0"/>
              </a:spcBef>
            </a:pPr>
            <a:r>
              <a:rPr lang="en-US" b="true" sz="2337" spc="-46">
                <a:solidFill>
                  <a:srgbClr val="000000"/>
                </a:solidFill>
                <a:latin typeface="Open Sauce Bold"/>
                <a:ea typeface="Open Sauce Bold"/>
                <a:cs typeface="Open Sauce Bold"/>
                <a:sym typeface="Open Sauce Bold"/>
              </a:rPr>
              <a:t>distance in degrees ≈ (distance in meters / 111,320) / cos(19°)</a:t>
            </a:r>
          </a:p>
        </p:txBody>
      </p:sp>
      <p:sp>
        <p:nvSpPr>
          <p:cNvPr name="TextBox 8" id="8"/>
          <p:cNvSpPr txBox="true"/>
          <p:nvPr/>
        </p:nvSpPr>
        <p:spPr>
          <a:xfrm rot="0">
            <a:off x="995478" y="8363218"/>
            <a:ext cx="7472244" cy="1026046"/>
          </a:xfrm>
          <a:prstGeom prst="rect">
            <a:avLst/>
          </a:prstGeom>
        </p:spPr>
        <p:txBody>
          <a:bodyPr anchor="t" rtlCol="false" tIns="0" lIns="0" bIns="0" rIns="0">
            <a:spAutoFit/>
          </a:bodyPr>
          <a:lstStyle/>
          <a:p>
            <a:pPr algn="l">
              <a:lnSpc>
                <a:spcPts val="2768"/>
              </a:lnSpc>
            </a:pPr>
            <a:r>
              <a:rPr lang="en-US" sz="2306" spc="-46">
                <a:solidFill>
                  <a:srgbClr val="625937"/>
                </a:solidFill>
                <a:latin typeface="Open Sauce"/>
                <a:ea typeface="Open Sauce"/>
                <a:cs typeface="Open Sauce"/>
                <a:sym typeface="Open Sauce"/>
              </a:rPr>
              <a:t>Approximate Values for 19° Latitude</a:t>
            </a:r>
          </a:p>
          <a:p>
            <a:pPr algn="l" marL="498057" indent="-249029" lvl="1">
              <a:lnSpc>
                <a:spcPts val="2768"/>
              </a:lnSpc>
              <a:buFont typeface="Arial"/>
              <a:buChar char="•"/>
            </a:pPr>
            <a:r>
              <a:rPr lang="en-US" sz="2306" spc="-46">
                <a:solidFill>
                  <a:srgbClr val="625937"/>
                </a:solidFill>
                <a:latin typeface="Open Sauce"/>
                <a:ea typeface="Open Sauce"/>
                <a:cs typeface="Open Sauce"/>
                <a:sym typeface="Open Sauce"/>
              </a:rPr>
              <a:t>Search Radius: ~0.0047–0.0094 degrees</a:t>
            </a:r>
          </a:p>
          <a:p>
            <a:pPr algn="l" marL="498057" indent="-249029" lvl="1">
              <a:lnSpc>
                <a:spcPts val="2768"/>
              </a:lnSpc>
              <a:buFont typeface="Arial"/>
              <a:buChar char="•"/>
            </a:pPr>
            <a:r>
              <a:rPr lang="en-US" sz="2306" spc="-46">
                <a:solidFill>
                  <a:srgbClr val="625937"/>
                </a:solidFill>
                <a:latin typeface="Open Sauce"/>
                <a:ea typeface="Open Sauce"/>
                <a:cs typeface="Open Sauce"/>
                <a:sym typeface="Open Sauce"/>
              </a:rPr>
              <a:t>Pixel Size: ~0.00009–0.00028 degrees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3F1EA"/>
        </a:solidFill>
      </p:bgPr>
    </p:bg>
    <p:spTree>
      <p:nvGrpSpPr>
        <p:cNvPr id="1" name=""/>
        <p:cNvGrpSpPr/>
        <p:nvPr/>
      </p:nvGrpSpPr>
      <p:grpSpPr>
        <a:xfrm>
          <a:off x="0" y="0"/>
          <a:ext cx="0" cy="0"/>
          <a:chOff x="0" y="0"/>
          <a:chExt cx="0" cy="0"/>
        </a:xfrm>
      </p:grpSpPr>
      <p:sp>
        <p:nvSpPr>
          <p:cNvPr name="Freeform 2" id="2"/>
          <p:cNvSpPr/>
          <p:nvPr/>
        </p:nvSpPr>
        <p:spPr>
          <a:xfrm flipH="false" flipV="false" rot="0">
            <a:off x="1610664" y="613762"/>
            <a:ext cx="7185570" cy="9470273"/>
          </a:xfrm>
          <a:custGeom>
            <a:avLst/>
            <a:gdLst/>
            <a:ahLst/>
            <a:cxnLst/>
            <a:rect r="r" b="b" t="t" l="l"/>
            <a:pathLst>
              <a:path h="9470273" w="7185570">
                <a:moveTo>
                  <a:pt x="0" y="0"/>
                </a:moveTo>
                <a:lnTo>
                  <a:pt x="7185570" y="0"/>
                </a:lnTo>
                <a:lnTo>
                  <a:pt x="7185570" y="9470274"/>
                </a:lnTo>
                <a:lnTo>
                  <a:pt x="0" y="9470274"/>
                </a:lnTo>
                <a:lnTo>
                  <a:pt x="0" y="0"/>
                </a:lnTo>
                <a:close/>
              </a:path>
            </a:pathLst>
          </a:custGeom>
          <a:blipFill>
            <a:blip r:embed="rId2"/>
            <a:stretch>
              <a:fillRect l="0" t="0" r="0" b="0"/>
            </a:stretch>
          </a:blipFill>
        </p:spPr>
      </p:sp>
      <p:sp>
        <p:nvSpPr>
          <p:cNvPr name="Freeform 3" id="3"/>
          <p:cNvSpPr/>
          <p:nvPr/>
        </p:nvSpPr>
        <p:spPr>
          <a:xfrm flipH="false" flipV="false" rot="0">
            <a:off x="9327946" y="613762"/>
            <a:ext cx="7931354" cy="9470273"/>
          </a:xfrm>
          <a:custGeom>
            <a:avLst/>
            <a:gdLst/>
            <a:ahLst/>
            <a:cxnLst/>
            <a:rect r="r" b="b" t="t" l="l"/>
            <a:pathLst>
              <a:path h="9470273" w="7931354">
                <a:moveTo>
                  <a:pt x="0" y="0"/>
                </a:moveTo>
                <a:lnTo>
                  <a:pt x="7931354" y="0"/>
                </a:lnTo>
                <a:lnTo>
                  <a:pt x="7931354" y="9470274"/>
                </a:lnTo>
                <a:lnTo>
                  <a:pt x="0" y="9470274"/>
                </a:lnTo>
                <a:lnTo>
                  <a:pt x="0" y="0"/>
                </a:lnTo>
                <a:close/>
              </a:path>
            </a:pathLst>
          </a:custGeom>
          <a:blipFill>
            <a:blip r:embed="rId3"/>
            <a:stretch>
              <a:fillRect l="0" t="0" r="0" b="0"/>
            </a:stretch>
          </a:blipFill>
        </p:spPr>
      </p:sp>
      <p:sp>
        <p:nvSpPr>
          <p:cNvPr name="Freeform 4" id="4"/>
          <p:cNvSpPr/>
          <p:nvPr/>
        </p:nvSpPr>
        <p:spPr>
          <a:xfrm flipH="false" flipV="false" rot="0">
            <a:off x="170574" y="6909715"/>
            <a:ext cx="3370219" cy="2348585"/>
          </a:xfrm>
          <a:custGeom>
            <a:avLst/>
            <a:gdLst/>
            <a:ahLst/>
            <a:cxnLst/>
            <a:rect r="r" b="b" t="t" l="l"/>
            <a:pathLst>
              <a:path h="2348585" w="3370219">
                <a:moveTo>
                  <a:pt x="0" y="0"/>
                </a:moveTo>
                <a:lnTo>
                  <a:pt x="3370219" y="0"/>
                </a:lnTo>
                <a:lnTo>
                  <a:pt x="3370219" y="2348585"/>
                </a:lnTo>
                <a:lnTo>
                  <a:pt x="0" y="2348585"/>
                </a:lnTo>
                <a:lnTo>
                  <a:pt x="0" y="0"/>
                </a:lnTo>
                <a:close/>
              </a:path>
            </a:pathLst>
          </a:custGeom>
          <a:blipFill>
            <a:blip r:embed="rId4"/>
            <a:stretch>
              <a:fillRect l="0" t="0" r="0" b="0"/>
            </a:stretch>
          </a:blipFill>
        </p:spPr>
      </p:sp>
      <p:sp>
        <p:nvSpPr>
          <p:cNvPr name="TextBox 5" id="5"/>
          <p:cNvSpPr txBox="true"/>
          <p:nvPr/>
        </p:nvSpPr>
        <p:spPr>
          <a:xfrm rot="0">
            <a:off x="464864" y="232762"/>
            <a:ext cx="10822453" cy="333375"/>
          </a:xfrm>
          <a:prstGeom prst="rect">
            <a:avLst/>
          </a:prstGeom>
        </p:spPr>
        <p:txBody>
          <a:bodyPr anchor="t" rtlCol="false" tIns="0" lIns="0" bIns="0" rIns="0">
            <a:spAutoFit/>
          </a:bodyPr>
          <a:lstStyle/>
          <a:p>
            <a:pPr algn="l">
              <a:lnSpc>
                <a:spcPts val="2768"/>
              </a:lnSpc>
            </a:pPr>
            <a:r>
              <a:rPr lang="en-US" b="true" sz="2306" spc="-46">
                <a:solidFill>
                  <a:srgbClr val="625937"/>
                </a:solidFill>
                <a:latin typeface="Open Sauce Bold"/>
                <a:ea typeface="Open Sauce Bold"/>
                <a:cs typeface="Open Sauce Bold"/>
                <a:sym typeface="Open Sauce Bold"/>
              </a:rPr>
              <a:t>For Search radius 1000m = 0.0094 and Pixel size of 300m = 0.0028 degrees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3F1EA"/>
        </a:solidFill>
      </p:bgPr>
    </p:bg>
    <p:spTree>
      <p:nvGrpSpPr>
        <p:cNvPr id="1" name=""/>
        <p:cNvGrpSpPr/>
        <p:nvPr/>
      </p:nvGrpSpPr>
      <p:grpSpPr>
        <a:xfrm>
          <a:off x="0" y="0"/>
          <a:ext cx="0" cy="0"/>
          <a:chOff x="0" y="0"/>
          <a:chExt cx="0" cy="0"/>
        </a:xfrm>
      </p:grpSpPr>
      <p:sp>
        <p:nvSpPr>
          <p:cNvPr name="AutoShape 2" id="2"/>
          <p:cNvSpPr/>
          <p:nvPr/>
        </p:nvSpPr>
        <p:spPr>
          <a:xfrm flipV="true">
            <a:off x="0" y="2749604"/>
            <a:ext cx="5426039" cy="0"/>
          </a:xfrm>
          <a:prstGeom prst="line">
            <a:avLst/>
          </a:prstGeom>
          <a:ln cap="flat" w="38100">
            <a:solidFill>
              <a:srgbClr val="A2A452"/>
            </a:solidFill>
            <a:prstDash val="solid"/>
            <a:headEnd type="none" len="sm" w="sm"/>
            <a:tailEnd type="none" len="sm" w="sm"/>
          </a:ln>
        </p:spPr>
      </p:sp>
      <p:sp>
        <p:nvSpPr>
          <p:cNvPr name="Freeform 3" id="3"/>
          <p:cNvSpPr/>
          <p:nvPr/>
        </p:nvSpPr>
        <p:spPr>
          <a:xfrm flipH="false" flipV="false" rot="0">
            <a:off x="9889584" y="415552"/>
            <a:ext cx="7978412" cy="9455896"/>
          </a:xfrm>
          <a:custGeom>
            <a:avLst/>
            <a:gdLst/>
            <a:ahLst/>
            <a:cxnLst/>
            <a:rect r="r" b="b" t="t" l="l"/>
            <a:pathLst>
              <a:path h="9455896" w="7978412">
                <a:moveTo>
                  <a:pt x="0" y="0"/>
                </a:moveTo>
                <a:lnTo>
                  <a:pt x="7978412" y="0"/>
                </a:lnTo>
                <a:lnTo>
                  <a:pt x="7978412" y="9455896"/>
                </a:lnTo>
                <a:lnTo>
                  <a:pt x="0" y="9455896"/>
                </a:lnTo>
                <a:lnTo>
                  <a:pt x="0" y="0"/>
                </a:lnTo>
                <a:close/>
              </a:path>
            </a:pathLst>
          </a:custGeom>
          <a:blipFill>
            <a:blip r:embed="rId2"/>
            <a:stretch>
              <a:fillRect l="0" t="0" r="0" b="0"/>
            </a:stretch>
          </a:blipFill>
        </p:spPr>
      </p:sp>
      <p:sp>
        <p:nvSpPr>
          <p:cNvPr name="TextBox 4" id="4"/>
          <p:cNvSpPr txBox="true"/>
          <p:nvPr/>
        </p:nvSpPr>
        <p:spPr>
          <a:xfrm rot="0">
            <a:off x="450455" y="3115366"/>
            <a:ext cx="9072149" cy="3352800"/>
          </a:xfrm>
          <a:prstGeom prst="rect">
            <a:avLst/>
          </a:prstGeom>
        </p:spPr>
        <p:txBody>
          <a:bodyPr anchor="t" rtlCol="false" tIns="0" lIns="0" bIns="0" rIns="0">
            <a:spAutoFit/>
          </a:bodyPr>
          <a:lstStyle/>
          <a:p>
            <a:pPr algn="l" marL="604698" indent="-302349" lvl="1">
              <a:lnSpc>
                <a:spcPts val="3360"/>
              </a:lnSpc>
              <a:buFont typeface="Arial"/>
              <a:buChar char="•"/>
            </a:pPr>
            <a:r>
              <a:rPr lang="en-US" sz="2800" spc="-56">
                <a:solidFill>
                  <a:srgbClr val="625937"/>
                </a:solidFill>
                <a:latin typeface="Open Sauce"/>
                <a:ea typeface="Open Sauce"/>
                <a:cs typeface="Open Sauce"/>
                <a:sym typeface="Open Sauce"/>
              </a:rPr>
              <a:t>So here we see that there are many no-data values, which is bad because these areas will then have misleading calculations. Therefore we need to increase the search radius. We triple the radius to 3000m.</a:t>
            </a:r>
          </a:p>
          <a:p>
            <a:pPr algn="l">
              <a:lnSpc>
                <a:spcPts val="3360"/>
              </a:lnSpc>
            </a:pPr>
          </a:p>
          <a:p>
            <a:pPr algn="l" marL="604698" indent="-302349" lvl="1">
              <a:lnSpc>
                <a:spcPts val="3360"/>
              </a:lnSpc>
              <a:buFont typeface="Arial"/>
              <a:buChar char="•"/>
            </a:pPr>
            <a:r>
              <a:rPr lang="en-US" sz="2800" spc="-56">
                <a:solidFill>
                  <a:srgbClr val="625937"/>
                </a:solidFill>
                <a:latin typeface="Open Sauce"/>
                <a:ea typeface="Open Sauce"/>
                <a:cs typeface="Open Sauce"/>
                <a:sym typeface="Open Sauce"/>
              </a:rPr>
              <a:t>For Search radius 3000m = 0.0282 and Pixel size of 100m = 0.0009 degrees we have the following:</a:t>
            </a:r>
          </a:p>
        </p:txBody>
      </p:sp>
      <p:sp>
        <p:nvSpPr>
          <p:cNvPr name="TextBox 5" id="5"/>
          <p:cNvSpPr txBox="true"/>
          <p:nvPr/>
        </p:nvSpPr>
        <p:spPr>
          <a:xfrm rot="0">
            <a:off x="587387" y="7666757"/>
            <a:ext cx="9146214" cy="306803"/>
          </a:xfrm>
          <a:prstGeom prst="rect">
            <a:avLst/>
          </a:prstGeom>
        </p:spPr>
        <p:txBody>
          <a:bodyPr anchor="t" rtlCol="false" tIns="0" lIns="0" bIns="0" rIns="0">
            <a:spAutoFit/>
          </a:bodyPr>
          <a:lstStyle/>
          <a:p>
            <a:pPr algn="ctr">
              <a:lnSpc>
                <a:spcPts val="2337"/>
              </a:lnSpc>
              <a:spcBef>
                <a:spcPct val="0"/>
              </a:spcBef>
            </a:pPr>
            <a:r>
              <a:rPr lang="en-US" b="true" sz="2337" spc="-46">
                <a:solidFill>
                  <a:srgbClr val="000000"/>
                </a:solidFill>
                <a:latin typeface="Open Sauce Bold"/>
                <a:ea typeface="Open Sauce Bold"/>
                <a:cs typeface="Open Sauce Bold"/>
                <a:sym typeface="Open Sauce Bold"/>
              </a:rPr>
              <a:t>distance in degrees ≈ (distance in meters / 111,320) / cos(19°)</a:t>
            </a:r>
          </a:p>
        </p:txBody>
      </p:sp>
      <p:sp>
        <p:nvSpPr>
          <p:cNvPr name="Freeform 6" id="6"/>
          <p:cNvSpPr/>
          <p:nvPr/>
        </p:nvSpPr>
        <p:spPr>
          <a:xfrm flipH="false" flipV="false" rot="0">
            <a:off x="6595888" y="1213715"/>
            <a:ext cx="707906" cy="707906"/>
          </a:xfrm>
          <a:custGeom>
            <a:avLst/>
            <a:gdLst/>
            <a:ahLst/>
            <a:cxnLst/>
            <a:rect r="r" b="b" t="t" l="l"/>
            <a:pathLst>
              <a:path h="707906" w="707906">
                <a:moveTo>
                  <a:pt x="0" y="0"/>
                </a:moveTo>
                <a:lnTo>
                  <a:pt x="707906" y="0"/>
                </a:lnTo>
                <a:lnTo>
                  <a:pt x="707906" y="707905"/>
                </a:lnTo>
                <a:lnTo>
                  <a:pt x="0" y="7079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028700" y="1275710"/>
            <a:ext cx="6712066" cy="688690"/>
          </a:xfrm>
          <a:prstGeom prst="rect">
            <a:avLst/>
          </a:prstGeom>
        </p:spPr>
        <p:txBody>
          <a:bodyPr anchor="t" rtlCol="false" tIns="0" lIns="0" bIns="0" rIns="0">
            <a:spAutoFit/>
          </a:bodyPr>
          <a:lstStyle/>
          <a:p>
            <a:pPr algn="l" marL="0" indent="0" lvl="0">
              <a:lnSpc>
                <a:spcPts val="5206"/>
              </a:lnSpc>
            </a:pPr>
            <a:r>
              <a:rPr lang="en-US" b="true" sz="5206" spc="-104">
                <a:solidFill>
                  <a:srgbClr val="A2A452"/>
                </a:solidFill>
                <a:latin typeface="Open Sauce Bold"/>
                <a:ea typeface="Open Sauce Bold"/>
                <a:cs typeface="Open Sauce Bold"/>
                <a:sym typeface="Open Sauce Bold"/>
              </a:rPr>
              <a:t>Drainage Density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3F1EA"/>
        </a:solidFill>
      </p:bgPr>
    </p:bg>
    <p:spTree>
      <p:nvGrpSpPr>
        <p:cNvPr id="1" name=""/>
        <p:cNvGrpSpPr/>
        <p:nvPr/>
      </p:nvGrpSpPr>
      <p:grpSpPr>
        <a:xfrm>
          <a:off x="0" y="0"/>
          <a:ext cx="0" cy="0"/>
          <a:chOff x="0" y="0"/>
          <a:chExt cx="0" cy="0"/>
        </a:xfrm>
      </p:grpSpPr>
      <p:sp>
        <p:nvSpPr>
          <p:cNvPr name="AutoShape 2" id="2"/>
          <p:cNvSpPr/>
          <p:nvPr/>
        </p:nvSpPr>
        <p:spPr>
          <a:xfrm flipV="true">
            <a:off x="0" y="2749604"/>
            <a:ext cx="5426039" cy="0"/>
          </a:xfrm>
          <a:prstGeom prst="line">
            <a:avLst/>
          </a:prstGeom>
          <a:ln cap="flat" w="38100">
            <a:solidFill>
              <a:srgbClr val="A2A452"/>
            </a:solidFill>
            <a:prstDash val="solid"/>
            <a:headEnd type="none" len="sm" w="sm"/>
            <a:tailEnd type="none" len="sm" w="sm"/>
          </a:ln>
        </p:spPr>
      </p:sp>
      <p:sp>
        <p:nvSpPr>
          <p:cNvPr name="Freeform 3" id="3"/>
          <p:cNvSpPr/>
          <p:nvPr/>
        </p:nvSpPr>
        <p:spPr>
          <a:xfrm flipH="false" flipV="false" rot="0">
            <a:off x="204860" y="557729"/>
            <a:ext cx="707906" cy="707906"/>
          </a:xfrm>
          <a:custGeom>
            <a:avLst/>
            <a:gdLst/>
            <a:ahLst/>
            <a:cxnLst/>
            <a:rect r="r" b="b" t="t" l="l"/>
            <a:pathLst>
              <a:path h="707906" w="707906">
                <a:moveTo>
                  <a:pt x="0" y="0"/>
                </a:moveTo>
                <a:lnTo>
                  <a:pt x="707905" y="0"/>
                </a:lnTo>
                <a:lnTo>
                  <a:pt x="707905" y="707905"/>
                </a:lnTo>
                <a:lnTo>
                  <a:pt x="0" y="7079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733601" y="557729"/>
            <a:ext cx="7925323" cy="9228906"/>
          </a:xfrm>
          <a:custGeom>
            <a:avLst/>
            <a:gdLst/>
            <a:ahLst/>
            <a:cxnLst/>
            <a:rect r="r" b="b" t="t" l="l"/>
            <a:pathLst>
              <a:path h="9228906" w="7925323">
                <a:moveTo>
                  <a:pt x="0" y="0"/>
                </a:moveTo>
                <a:lnTo>
                  <a:pt x="7925323" y="0"/>
                </a:lnTo>
                <a:lnTo>
                  <a:pt x="7925323" y="9228906"/>
                </a:lnTo>
                <a:lnTo>
                  <a:pt x="0" y="9228906"/>
                </a:lnTo>
                <a:lnTo>
                  <a:pt x="0" y="0"/>
                </a:lnTo>
                <a:close/>
              </a:path>
            </a:pathLst>
          </a:custGeom>
          <a:blipFill>
            <a:blip r:embed="rId4"/>
            <a:stretch>
              <a:fillRect l="0" t="0" r="0" b="0"/>
            </a:stretch>
          </a:blipFill>
        </p:spPr>
      </p:sp>
      <p:sp>
        <p:nvSpPr>
          <p:cNvPr name="Freeform 5" id="5"/>
          <p:cNvSpPr/>
          <p:nvPr/>
        </p:nvSpPr>
        <p:spPr>
          <a:xfrm flipH="false" flipV="false" rot="0">
            <a:off x="912765" y="6141854"/>
            <a:ext cx="6819953" cy="2206987"/>
          </a:xfrm>
          <a:custGeom>
            <a:avLst/>
            <a:gdLst/>
            <a:ahLst/>
            <a:cxnLst/>
            <a:rect r="r" b="b" t="t" l="l"/>
            <a:pathLst>
              <a:path h="2206987" w="6819953">
                <a:moveTo>
                  <a:pt x="0" y="0"/>
                </a:moveTo>
                <a:lnTo>
                  <a:pt x="6819953" y="0"/>
                </a:lnTo>
                <a:lnTo>
                  <a:pt x="6819953" y="2206988"/>
                </a:lnTo>
                <a:lnTo>
                  <a:pt x="0" y="2206988"/>
                </a:lnTo>
                <a:lnTo>
                  <a:pt x="0" y="0"/>
                </a:lnTo>
                <a:close/>
              </a:path>
            </a:pathLst>
          </a:custGeom>
          <a:blipFill>
            <a:blip r:embed="rId5"/>
            <a:stretch>
              <a:fillRect l="0" t="0" r="0" b="0"/>
            </a:stretch>
          </a:blipFill>
        </p:spPr>
      </p:sp>
      <p:sp>
        <p:nvSpPr>
          <p:cNvPr name="Freeform 6" id="6"/>
          <p:cNvSpPr/>
          <p:nvPr/>
        </p:nvSpPr>
        <p:spPr>
          <a:xfrm flipH="false" flipV="false" rot="0">
            <a:off x="8529966" y="7436431"/>
            <a:ext cx="2173256" cy="2654756"/>
          </a:xfrm>
          <a:custGeom>
            <a:avLst/>
            <a:gdLst/>
            <a:ahLst/>
            <a:cxnLst/>
            <a:rect r="r" b="b" t="t" l="l"/>
            <a:pathLst>
              <a:path h="2654756" w="2173256">
                <a:moveTo>
                  <a:pt x="0" y="0"/>
                </a:moveTo>
                <a:lnTo>
                  <a:pt x="2173256" y="0"/>
                </a:lnTo>
                <a:lnTo>
                  <a:pt x="2173256" y="2654756"/>
                </a:lnTo>
                <a:lnTo>
                  <a:pt x="0" y="2654756"/>
                </a:lnTo>
                <a:lnTo>
                  <a:pt x="0" y="0"/>
                </a:lnTo>
                <a:close/>
              </a:path>
            </a:pathLst>
          </a:custGeom>
          <a:blipFill>
            <a:blip r:embed="rId6"/>
            <a:stretch>
              <a:fillRect l="0" t="0" r="0" b="0"/>
            </a:stretch>
          </a:blipFill>
        </p:spPr>
      </p:sp>
      <p:sp>
        <p:nvSpPr>
          <p:cNvPr name="TextBox 7" id="7"/>
          <p:cNvSpPr txBox="true"/>
          <p:nvPr/>
        </p:nvSpPr>
        <p:spPr>
          <a:xfrm rot="0">
            <a:off x="399105" y="3495782"/>
            <a:ext cx="9072149" cy="1676400"/>
          </a:xfrm>
          <a:prstGeom prst="rect">
            <a:avLst/>
          </a:prstGeom>
        </p:spPr>
        <p:txBody>
          <a:bodyPr anchor="t" rtlCol="false" tIns="0" lIns="0" bIns="0" rIns="0">
            <a:spAutoFit/>
          </a:bodyPr>
          <a:lstStyle/>
          <a:p>
            <a:pPr algn="l" marL="604698" indent="-302349" lvl="1">
              <a:lnSpc>
                <a:spcPts val="3360"/>
              </a:lnSpc>
              <a:buFont typeface="Arial"/>
              <a:buChar char="•"/>
            </a:pPr>
            <a:r>
              <a:rPr lang="en-US" sz="2800" spc="-56">
                <a:solidFill>
                  <a:srgbClr val="625937"/>
                </a:solidFill>
                <a:latin typeface="Open Sauce"/>
                <a:ea typeface="Open Sauce"/>
                <a:cs typeface="Open Sauce"/>
                <a:sym typeface="Open Sauce"/>
              </a:rPr>
              <a:t>The topographic wetness index (TWI), which combines local upslope contributing area and slope, is commonly used to quantify topographic control on hydrological processes.</a:t>
            </a:r>
          </a:p>
        </p:txBody>
      </p:sp>
      <p:sp>
        <p:nvSpPr>
          <p:cNvPr name="TextBox 8" id="8"/>
          <p:cNvSpPr txBox="true"/>
          <p:nvPr/>
        </p:nvSpPr>
        <p:spPr>
          <a:xfrm rot="0">
            <a:off x="1028700" y="614493"/>
            <a:ext cx="6799582" cy="1349907"/>
          </a:xfrm>
          <a:prstGeom prst="rect">
            <a:avLst/>
          </a:prstGeom>
        </p:spPr>
        <p:txBody>
          <a:bodyPr anchor="t" rtlCol="false" tIns="0" lIns="0" bIns="0" rIns="0">
            <a:spAutoFit/>
          </a:bodyPr>
          <a:lstStyle/>
          <a:p>
            <a:pPr algn="l" marL="0" indent="0" lvl="0">
              <a:lnSpc>
                <a:spcPts val="5206"/>
              </a:lnSpc>
            </a:pPr>
            <a:r>
              <a:rPr lang="en-US" b="true" sz="5206" spc="-104">
                <a:solidFill>
                  <a:srgbClr val="A2A452"/>
                </a:solidFill>
                <a:latin typeface="Open Sauce Bold"/>
                <a:ea typeface="Open Sauce Bold"/>
                <a:cs typeface="Open Sauce Bold"/>
                <a:sym typeface="Open Sauce Bold"/>
              </a:rPr>
              <a:t>Topological Wetness Index (TWI)</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3F1EA"/>
        </a:solidFill>
      </p:bgPr>
    </p:bg>
    <p:spTree>
      <p:nvGrpSpPr>
        <p:cNvPr id="1" name=""/>
        <p:cNvGrpSpPr/>
        <p:nvPr/>
      </p:nvGrpSpPr>
      <p:grpSpPr>
        <a:xfrm>
          <a:off x="0" y="0"/>
          <a:ext cx="0" cy="0"/>
          <a:chOff x="0" y="0"/>
          <a:chExt cx="0" cy="0"/>
        </a:xfrm>
      </p:grpSpPr>
      <p:sp>
        <p:nvSpPr>
          <p:cNvPr name="AutoShape 2" id="2"/>
          <p:cNvSpPr/>
          <p:nvPr/>
        </p:nvSpPr>
        <p:spPr>
          <a:xfrm flipV="true">
            <a:off x="0" y="2749604"/>
            <a:ext cx="5426039" cy="0"/>
          </a:xfrm>
          <a:prstGeom prst="line">
            <a:avLst/>
          </a:prstGeom>
          <a:ln cap="flat" w="38100">
            <a:solidFill>
              <a:srgbClr val="A2A452"/>
            </a:solidFill>
            <a:prstDash val="solid"/>
            <a:headEnd type="none" len="sm" w="sm"/>
            <a:tailEnd type="none" len="sm" w="sm"/>
          </a:ln>
        </p:spPr>
      </p:sp>
      <p:sp>
        <p:nvSpPr>
          <p:cNvPr name="Freeform 3" id="3"/>
          <p:cNvSpPr/>
          <p:nvPr/>
        </p:nvSpPr>
        <p:spPr>
          <a:xfrm flipH="false" flipV="false" rot="0">
            <a:off x="2913890" y="1213715"/>
            <a:ext cx="707906" cy="707906"/>
          </a:xfrm>
          <a:custGeom>
            <a:avLst/>
            <a:gdLst/>
            <a:ahLst/>
            <a:cxnLst/>
            <a:rect r="r" b="b" t="t" l="l"/>
            <a:pathLst>
              <a:path h="707906" w="707906">
                <a:moveTo>
                  <a:pt x="0" y="0"/>
                </a:moveTo>
                <a:lnTo>
                  <a:pt x="707905" y="0"/>
                </a:lnTo>
                <a:lnTo>
                  <a:pt x="707905" y="707905"/>
                </a:lnTo>
                <a:lnTo>
                  <a:pt x="0" y="7079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522604" y="529617"/>
            <a:ext cx="8004585" cy="9362087"/>
          </a:xfrm>
          <a:custGeom>
            <a:avLst/>
            <a:gdLst/>
            <a:ahLst/>
            <a:cxnLst/>
            <a:rect r="r" b="b" t="t" l="l"/>
            <a:pathLst>
              <a:path h="9362087" w="8004585">
                <a:moveTo>
                  <a:pt x="0" y="0"/>
                </a:moveTo>
                <a:lnTo>
                  <a:pt x="8004585" y="0"/>
                </a:lnTo>
                <a:lnTo>
                  <a:pt x="8004585" y="9362087"/>
                </a:lnTo>
                <a:lnTo>
                  <a:pt x="0" y="9362087"/>
                </a:lnTo>
                <a:lnTo>
                  <a:pt x="0" y="0"/>
                </a:lnTo>
                <a:close/>
              </a:path>
            </a:pathLst>
          </a:custGeom>
          <a:blipFill>
            <a:blip r:embed="rId4"/>
            <a:stretch>
              <a:fillRect l="0" t="0" r="0" b="0"/>
            </a:stretch>
          </a:blipFill>
        </p:spPr>
      </p:sp>
      <p:sp>
        <p:nvSpPr>
          <p:cNvPr name="TextBox 5" id="5"/>
          <p:cNvSpPr txBox="true"/>
          <p:nvPr/>
        </p:nvSpPr>
        <p:spPr>
          <a:xfrm rot="0">
            <a:off x="450455" y="3356099"/>
            <a:ext cx="9072149" cy="2095500"/>
          </a:xfrm>
          <a:prstGeom prst="rect">
            <a:avLst/>
          </a:prstGeom>
        </p:spPr>
        <p:txBody>
          <a:bodyPr anchor="t" rtlCol="false" tIns="0" lIns="0" bIns="0" rIns="0">
            <a:spAutoFit/>
          </a:bodyPr>
          <a:lstStyle/>
          <a:p>
            <a:pPr algn="l" marL="604698" indent="-302349" lvl="1">
              <a:lnSpc>
                <a:spcPts val="3360"/>
              </a:lnSpc>
              <a:buFont typeface="Arial"/>
              <a:buChar char="•"/>
            </a:pPr>
            <a:r>
              <a:rPr lang="en-US" sz="2800" spc="-56">
                <a:solidFill>
                  <a:srgbClr val="625937"/>
                </a:solidFill>
                <a:latin typeface="Open Sauce"/>
                <a:ea typeface="Open Sauce"/>
                <a:cs typeface="Open Sauce"/>
                <a:sym typeface="Open Sauce"/>
              </a:rPr>
              <a:t>Land use and land cover (LULC) is important for assessing flood risk because different types of land use impact the rate of infiltration, which can lead to increased runoff and a higher risk of flooding</a:t>
            </a:r>
          </a:p>
        </p:txBody>
      </p:sp>
      <p:sp>
        <p:nvSpPr>
          <p:cNvPr name="TextBox 6" id="6"/>
          <p:cNvSpPr txBox="true"/>
          <p:nvPr/>
        </p:nvSpPr>
        <p:spPr>
          <a:xfrm rot="0">
            <a:off x="1028700" y="1275710"/>
            <a:ext cx="1885190" cy="688690"/>
          </a:xfrm>
          <a:prstGeom prst="rect">
            <a:avLst/>
          </a:prstGeom>
        </p:spPr>
        <p:txBody>
          <a:bodyPr anchor="t" rtlCol="false" tIns="0" lIns="0" bIns="0" rIns="0">
            <a:spAutoFit/>
          </a:bodyPr>
          <a:lstStyle/>
          <a:p>
            <a:pPr algn="l" marL="0" indent="0" lvl="0">
              <a:lnSpc>
                <a:spcPts val="5206"/>
              </a:lnSpc>
            </a:pPr>
            <a:r>
              <a:rPr lang="en-US" b="true" sz="5206" spc="-104">
                <a:solidFill>
                  <a:srgbClr val="A2A452"/>
                </a:solidFill>
                <a:latin typeface="Open Sauce Bold"/>
                <a:ea typeface="Open Sauce Bold"/>
                <a:cs typeface="Open Sauce Bold"/>
                <a:sym typeface="Open Sauce Bold"/>
              </a:rPr>
              <a:t>LULC</a:t>
            </a:r>
          </a:p>
        </p:txBody>
      </p:sp>
      <p:sp>
        <p:nvSpPr>
          <p:cNvPr name="TextBox 7" id="7"/>
          <p:cNvSpPr txBox="true"/>
          <p:nvPr/>
        </p:nvSpPr>
        <p:spPr>
          <a:xfrm rot="0">
            <a:off x="1028700" y="5847640"/>
            <a:ext cx="4640423" cy="2933700"/>
          </a:xfrm>
          <a:prstGeom prst="rect">
            <a:avLst/>
          </a:prstGeom>
        </p:spPr>
        <p:txBody>
          <a:bodyPr anchor="t" rtlCol="false" tIns="0" lIns="0" bIns="0" rIns="0">
            <a:spAutoFit/>
          </a:bodyPr>
          <a:lstStyle/>
          <a:p>
            <a:pPr algn="l" marL="604698" indent="-302349" lvl="1">
              <a:lnSpc>
                <a:spcPts val="3360"/>
              </a:lnSpc>
              <a:buFont typeface="Arial"/>
              <a:buChar char="•"/>
            </a:pPr>
            <a:r>
              <a:rPr lang="en-US" sz="2800" spc="-56">
                <a:solidFill>
                  <a:srgbClr val="625937"/>
                </a:solidFill>
                <a:latin typeface="Open Sauce"/>
                <a:ea typeface="Open Sauce"/>
                <a:cs typeface="Open Sauce"/>
                <a:sym typeface="Open Sauce"/>
              </a:rPr>
              <a:t>Water</a:t>
            </a:r>
          </a:p>
          <a:p>
            <a:pPr algn="l" marL="604698" indent="-302349" lvl="1">
              <a:lnSpc>
                <a:spcPts val="3360"/>
              </a:lnSpc>
              <a:buFont typeface="Arial"/>
              <a:buChar char="•"/>
            </a:pPr>
            <a:r>
              <a:rPr lang="en-US" sz="2800" spc="-56">
                <a:solidFill>
                  <a:srgbClr val="625937"/>
                </a:solidFill>
                <a:latin typeface="Open Sauce"/>
                <a:ea typeface="Open Sauce"/>
                <a:cs typeface="Open Sauce"/>
                <a:sym typeface="Open Sauce"/>
              </a:rPr>
              <a:t>Trees</a:t>
            </a:r>
          </a:p>
          <a:p>
            <a:pPr algn="l" marL="604698" indent="-302349" lvl="1">
              <a:lnSpc>
                <a:spcPts val="3360"/>
              </a:lnSpc>
              <a:buFont typeface="Arial"/>
              <a:buChar char="•"/>
            </a:pPr>
            <a:r>
              <a:rPr lang="en-US" sz="2800" spc="-56">
                <a:solidFill>
                  <a:srgbClr val="625937"/>
                </a:solidFill>
                <a:latin typeface="Open Sauce"/>
                <a:ea typeface="Open Sauce"/>
                <a:cs typeface="Open Sauce"/>
                <a:sym typeface="Open Sauce"/>
              </a:rPr>
              <a:t>Flooded Vegetation</a:t>
            </a:r>
          </a:p>
          <a:p>
            <a:pPr algn="l" marL="604698" indent="-302349" lvl="1">
              <a:lnSpc>
                <a:spcPts val="3360"/>
              </a:lnSpc>
              <a:buFont typeface="Arial"/>
              <a:buChar char="•"/>
            </a:pPr>
            <a:r>
              <a:rPr lang="en-US" sz="2800" spc="-56">
                <a:solidFill>
                  <a:srgbClr val="625937"/>
                </a:solidFill>
                <a:latin typeface="Open Sauce"/>
                <a:ea typeface="Open Sauce"/>
                <a:cs typeface="Open Sauce"/>
                <a:sym typeface="Open Sauce"/>
              </a:rPr>
              <a:t>Built area</a:t>
            </a:r>
          </a:p>
          <a:p>
            <a:pPr algn="l" marL="604698" indent="-302349" lvl="1">
              <a:lnSpc>
                <a:spcPts val="3360"/>
              </a:lnSpc>
              <a:buFont typeface="Arial"/>
              <a:buChar char="•"/>
            </a:pPr>
            <a:r>
              <a:rPr lang="en-US" sz="2800" spc="-56">
                <a:solidFill>
                  <a:srgbClr val="625937"/>
                </a:solidFill>
                <a:latin typeface="Open Sauce"/>
                <a:ea typeface="Open Sauce"/>
                <a:cs typeface="Open Sauce"/>
                <a:sym typeface="Open Sauce"/>
              </a:rPr>
              <a:t>Crops</a:t>
            </a:r>
          </a:p>
          <a:p>
            <a:pPr algn="l" marL="604698" indent="-302349" lvl="1">
              <a:lnSpc>
                <a:spcPts val="3360"/>
              </a:lnSpc>
              <a:buFont typeface="Arial"/>
              <a:buChar char="•"/>
            </a:pPr>
            <a:r>
              <a:rPr lang="en-US" sz="2800" spc="-56">
                <a:solidFill>
                  <a:srgbClr val="625937"/>
                </a:solidFill>
                <a:latin typeface="Open Sauce"/>
                <a:ea typeface="Open Sauce"/>
                <a:cs typeface="Open Sauce"/>
                <a:sym typeface="Open Sauce"/>
              </a:rPr>
              <a:t>Bare ground</a:t>
            </a:r>
          </a:p>
          <a:p>
            <a:pPr algn="l" marL="604698" indent="-302349" lvl="1">
              <a:lnSpc>
                <a:spcPts val="3360"/>
              </a:lnSpc>
              <a:buFont typeface="Arial"/>
              <a:buChar char="•"/>
            </a:pPr>
            <a:r>
              <a:rPr lang="en-US" sz="2800" spc="-56">
                <a:solidFill>
                  <a:srgbClr val="625937"/>
                </a:solidFill>
                <a:latin typeface="Open Sauce"/>
                <a:ea typeface="Open Sauce"/>
                <a:cs typeface="Open Sauce"/>
                <a:sym typeface="Open Sauce"/>
              </a:rPr>
              <a:t>Rangeland</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3F1EA"/>
        </a:solidFill>
      </p:bgPr>
    </p:bg>
    <p:spTree>
      <p:nvGrpSpPr>
        <p:cNvPr id="1" name=""/>
        <p:cNvGrpSpPr/>
        <p:nvPr/>
      </p:nvGrpSpPr>
      <p:grpSpPr>
        <a:xfrm>
          <a:off x="0" y="0"/>
          <a:ext cx="0" cy="0"/>
          <a:chOff x="0" y="0"/>
          <a:chExt cx="0" cy="0"/>
        </a:xfrm>
      </p:grpSpPr>
      <p:sp>
        <p:nvSpPr>
          <p:cNvPr name="AutoShape 2" id="2"/>
          <p:cNvSpPr/>
          <p:nvPr/>
        </p:nvSpPr>
        <p:spPr>
          <a:xfrm flipV="true">
            <a:off x="0" y="2749604"/>
            <a:ext cx="5426039" cy="0"/>
          </a:xfrm>
          <a:prstGeom prst="line">
            <a:avLst/>
          </a:prstGeom>
          <a:ln cap="flat" w="38100">
            <a:solidFill>
              <a:srgbClr val="A2A452"/>
            </a:solidFill>
            <a:prstDash val="solid"/>
            <a:headEnd type="none" len="sm" w="sm"/>
            <a:tailEnd type="none" len="sm" w="sm"/>
          </a:ln>
        </p:spPr>
      </p:sp>
      <p:sp>
        <p:nvSpPr>
          <p:cNvPr name="Freeform 3" id="3"/>
          <p:cNvSpPr/>
          <p:nvPr/>
        </p:nvSpPr>
        <p:spPr>
          <a:xfrm flipH="false" flipV="false" rot="0">
            <a:off x="13421669" y="7555421"/>
            <a:ext cx="1505788" cy="1505788"/>
          </a:xfrm>
          <a:custGeom>
            <a:avLst/>
            <a:gdLst/>
            <a:ahLst/>
            <a:cxnLst/>
            <a:rect r="r" b="b" t="t" l="l"/>
            <a:pathLst>
              <a:path h="1505788" w="1505788">
                <a:moveTo>
                  <a:pt x="0" y="0"/>
                </a:moveTo>
                <a:lnTo>
                  <a:pt x="1505788" y="0"/>
                </a:lnTo>
                <a:lnTo>
                  <a:pt x="1505788" y="1505788"/>
                </a:lnTo>
                <a:lnTo>
                  <a:pt x="0" y="1505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686368" y="7745921"/>
            <a:ext cx="13842147" cy="1315288"/>
          </a:xfrm>
          <a:prstGeom prst="rect">
            <a:avLst/>
          </a:prstGeom>
        </p:spPr>
        <p:txBody>
          <a:bodyPr anchor="t" rtlCol="false" tIns="0" lIns="0" bIns="0" rIns="0">
            <a:spAutoFit/>
          </a:bodyPr>
          <a:lstStyle/>
          <a:p>
            <a:pPr algn="l" marL="0" indent="0" lvl="0">
              <a:lnSpc>
                <a:spcPts val="9880"/>
              </a:lnSpc>
            </a:pPr>
            <a:r>
              <a:rPr lang="en-US" b="true" sz="9880" spc="-197">
                <a:solidFill>
                  <a:srgbClr val="A2A452"/>
                </a:solidFill>
                <a:latin typeface="Open Sauce Bold"/>
                <a:ea typeface="Open Sauce Bold"/>
                <a:cs typeface="Open Sauce Bold"/>
                <a:sym typeface="Open Sauce Bold"/>
              </a:rPr>
              <a:t>Flood Risk Modeling</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3F1EA"/>
        </a:solidFill>
      </p:bgPr>
    </p:bg>
    <p:spTree>
      <p:nvGrpSpPr>
        <p:cNvPr id="1" name=""/>
        <p:cNvGrpSpPr/>
        <p:nvPr/>
      </p:nvGrpSpPr>
      <p:grpSpPr>
        <a:xfrm>
          <a:off x="0" y="0"/>
          <a:ext cx="0" cy="0"/>
          <a:chOff x="0" y="0"/>
          <a:chExt cx="0" cy="0"/>
        </a:xfrm>
      </p:grpSpPr>
      <p:sp>
        <p:nvSpPr>
          <p:cNvPr name="AutoShape 2" id="2"/>
          <p:cNvSpPr/>
          <p:nvPr/>
        </p:nvSpPr>
        <p:spPr>
          <a:xfrm flipV="true">
            <a:off x="0" y="2749604"/>
            <a:ext cx="5426039" cy="0"/>
          </a:xfrm>
          <a:prstGeom prst="line">
            <a:avLst/>
          </a:prstGeom>
          <a:ln cap="flat" w="38100">
            <a:solidFill>
              <a:srgbClr val="A2A452"/>
            </a:solidFill>
            <a:prstDash val="solid"/>
            <a:headEnd type="none" len="sm" w="sm"/>
            <a:tailEnd type="none" len="sm" w="sm"/>
          </a:ln>
        </p:spPr>
      </p:sp>
      <p:sp>
        <p:nvSpPr>
          <p:cNvPr name="Freeform 3" id="3"/>
          <p:cNvSpPr/>
          <p:nvPr/>
        </p:nvSpPr>
        <p:spPr>
          <a:xfrm flipH="false" flipV="false" rot="0">
            <a:off x="187444" y="404943"/>
            <a:ext cx="707906" cy="707906"/>
          </a:xfrm>
          <a:custGeom>
            <a:avLst/>
            <a:gdLst/>
            <a:ahLst/>
            <a:cxnLst/>
            <a:rect r="r" b="b" t="t" l="l"/>
            <a:pathLst>
              <a:path h="707906" w="707906">
                <a:moveTo>
                  <a:pt x="0" y="0"/>
                </a:moveTo>
                <a:lnTo>
                  <a:pt x="707906" y="0"/>
                </a:lnTo>
                <a:lnTo>
                  <a:pt x="707906" y="707906"/>
                </a:lnTo>
                <a:lnTo>
                  <a:pt x="0" y="7079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895350" y="3283004"/>
            <a:ext cx="16278231" cy="5867400"/>
          </a:xfrm>
          <a:prstGeom prst="rect">
            <a:avLst/>
          </a:prstGeom>
        </p:spPr>
        <p:txBody>
          <a:bodyPr anchor="t" rtlCol="false" tIns="0" lIns="0" bIns="0" rIns="0">
            <a:spAutoFit/>
          </a:bodyPr>
          <a:lstStyle/>
          <a:p>
            <a:pPr algn="l" marL="604698" indent="-302349" lvl="1">
              <a:lnSpc>
                <a:spcPts val="3360"/>
              </a:lnSpc>
              <a:buFont typeface="Arial"/>
              <a:buChar char="•"/>
            </a:pPr>
            <a:r>
              <a:rPr lang="en-US" sz="2800" spc="-56">
                <a:solidFill>
                  <a:srgbClr val="625937"/>
                </a:solidFill>
                <a:latin typeface="Open Sauce"/>
                <a:ea typeface="Open Sauce"/>
                <a:cs typeface="Open Sauce"/>
                <a:sym typeface="Open Sauce"/>
              </a:rPr>
              <a:t>Our final flood risk model works on a weighted average of the 7 layers:</a:t>
            </a:r>
          </a:p>
          <a:p>
            <a:pPr algn="l" marL="1209395" indent="-403132" lvl="2">
              <a:lnSpc>
                <a:spcPts val="3360"/>
              </a:lnSpc>
              <a:buFont typeface="Arial"/>
              <a:buChar char="⚬"/>
            </a:pPr>
            <a:r>
              <a:rPr lang="en-US" sz="2800" spc="-56">
                <a:solidFill>
                  <a:srgbClr val="625937"/>
                </a:solidFill>
                <a:latin typeface="Open Sauce"/>
                <a:ea typeface="Open Sauce"/>
                <a:cs typeface="Open Sauce"/>
                <a:sym typeface="Open Sauce"/>
              </a:rPr>
              <a:t>Slope</a:t>
            </a:r>
          </a:p>
          <a:p>
            <a:pPr algn="l" marL="1209395" indent="-403132" lvl="2">
              <a:lnSpc>
                <a:spcPts val="3360"/>
              </a:lnSpc>
              <a:buFont typeface="Arial"/>
              <a:buChar char="⚬"/>
            </a:pPr>
            <a:r>
              <a:rPr lang="en-US" sz="2800" spc="-56">
                <a:solidFill>
                  <a:srgbClr val="625937"/>
                </a:solidFill>
                <a:latin typeface="Open Sauce"/>
                <a:ea typeface="Open Sauce"/>
                <a:cs typeface="Open Sauce"/>
                <a:sym typeface="Open Sauce"/>
              </a:rPr>
              <a:t>Elevation</a:t>
            </a:r>
          </a:p>
          <a:p>
            <a:pPr algn="l" marL="1209395" indent="-403132" lvl="2">
              <a:lnSpc>
                <a:spcPts val="3360"/>
              </a:lnSpc>
              <a:buFont typeface="Arial"/>
              <a:buChar char="⚬"/>
            </a:pPr>
            <a:r>
              <a:rPr lang="en-US" sz="2800" spc="-56">
                <a:solidFill>
                  <a:srgbClr val="625937"/>
                </a:solidFill>
                <a:latin typeface="Open Sauce"/>
                <a:ea typeface="Open Sauce"/>
                <a:cs typeface="Open Sauce"/>
                <a:sym typeface="Open Sauce"/>
              </a:rPr>
              <a:t>Rainfall</a:t>
            </a:r>
          </a:p>
          <a:p>
            <a:pPr algn="l" marL="1209395" indent="-403132" lvl="2">
              <a:lnSpc>
                <a:spcPts val="3360"/>
              </a:lnSpc>
              <a:buFont typeface="Arial"/>
              <a:buChar char="⚬"/>
            </a:pPr>
            <a:r>
              <a:rPr lang="en-US" sz="2800" spc="-56">
                <a:solidFill>
                  <a:srgbClr val="625937"/>
                </a:solidFill>
                <a:latin typeface="Open Sauce"/>
                <a:ea typeface="Open Sauce"/>
                <a:cs typeface="Open Sauce"/>
                <a:sym typeface="Open Sauce"/>
              </a:rPr>
              <a:t>LULC</a:t>
            </a:r>
          </a:p>
          <a:p>
            <a:pPr algn="l" marL="1209395" indent="-403132" lvl="2">
              <a:lnSpc>
                <a:spcPts val="3360"/>
              </a:lnSpc>
              <a:buFont typeface="Arial"/>
              <a:buChar char="⚬"/>
            </a:pPr>
            <a:r>
              <a:rPr lang="en-US" sz="2800" spc="-56">
                <a:solidFill>
                  <a:srgbClr val="625937"/>
                </a:solidFill>
                <a:latin typeface="Open Sauce"/>
                <a:ea typeface="Open Sauce"/>
                <a:cs typeface="Open Sauce"/>
                <a:sym typeface="Open Sauce"/>
              </a:rPr>
              <a:t>TWI</a:t>
            </a:r>
          </a:p>
          <a:p>
            <a:pPr algn="l" marL="1209395" indent="-403132" lvl="2">
              <a:lnSpc>
                <a:spcPts val="3360"/>
              </a:lnSpc>
              <a:buFont typeface="Arial"/>
              <a:buChar char="⚬"/>
            </a:pPr>
            <a:r>
              <a:rPr lang="en-US" sz="2800" spc="-56">
                <a:solidFill>
                  <a:srgbClr val="625937"/>
                </a:solidFill>
                <a:latin typeface="Open Sauce"/>
                <a:ea typeface="Open Sauce"/>
                <a:cs typeface="Open Sauce"/>
                <a:sym typeface="Open Sauce"/>
              </a:rPr>
              <a:t>Distance from rivers</a:t>
            </a:r>
          </a:p>
          <a:p>
            <a:pPr algn="l" marL="1209395" indent="-403132" lvl="2">
              <a:lnSpc>
                <a:spcPts val="3360"/>
              </a:lnSpc>
              <a:buFont typeface="Arial"/>
              <a:buChar char="⚬"/>
            </a:pPr>
            <a:r>
              <a:rPr lang="en-US" sz="2800" spc="-56">
                <a:solidFill>
                  <a:srgbClr val="625937"/>
                </a:solidFill>
                <a:latin typeface="Open Sauce"/>
                <a:ea typeface="Open Sauce"/>
                <a:cs typeface="Open Sauce"/>
                <a:sym typeface="Open Sauce"/>
              </a:rPr>
              <a:t>Drainage density</a:t>
            </a:r>
          </a:p>
          <a:p>
            <a:pPr algn="l">
              <a:lnSpc>
                <a:spcPts val="3360"/>
              </a:lnSpc>
            </a:pPr>
          </a:p>
          <a:p>
            <a:pPr algn="l" marL="604698" indent="-302349" lvl="1">
              <a:lnSpc>
                <a:spcPts val="3360"/>
              </a:lnSpc>
              <a:buFont typeface="Arial"/>
              <a:buChar char="•"/>
            </a:pPr>
            <a:r>
              <a:rPr lang="en-US" sz="2800" spc="-56">
                <a:solidFill>
                  <a:srgbClr val="625937"/>
                </a:solidFill>
                <a:latin typeface="Open Sauce"/>
                <a:ea typeface="Open Sauce"/>
                <a:cs typeface="Open Sauce"/>
                <a:sym typeface="Open Sauce"/>
              </a:rPr>
              <a:t>To decide these weights we did an extensive literature review.</a:t>
            </a:r>
          </a:p>
          <a:p>
            <a:pPr algn="l">
              <a:lnSpc>
                <a:spcPts val="3360"/>
              </a:lnSpc>
            </a:pPr>
          </a:p>
          <a:p>
            <a:pPr algn="l" marL="604698" indent="-302349" lvl="1">
              <a:lnSpc>
                <a:spcPts val="3360"/>
              </a:lnSpc>
              <a:buFont typeface="Arial"/>
              <a:buChar char="•"/>
            </a:pPr>
            <a:r>
              <a:rPr lang="en-US" sz="2800" spc="-56">
                <a:solidFill>
                  <a:srgbClr val="625937"/>
                </a:solidFill>
                <a:latin typeface="Open Sauce"/>
                <a:ea typeface="Open Sauce"/>
                <a:cs typeface="Open Sauce"/>
                <a:sym typeface="Open Sauce"/>
              </a:rPr>
              <a:t>Some did cost/economic damage based analysis to decide on the weights (Waghwala </a:t>
            </a:r>
            <a:r>
              <a:rPr lang="en-US" sz="2800" i="true" spc="-56">
                <a:solidFill>
                  <a:srgbClr val="625937"/>
                </a:solidFill>
                <a:latin typeface="Open Sauce Italics"/>
                <a:ea typeface="Open Sauce Italics"/>
                <a:cs typeface="Open Sauce Italics"/>
                <a:sym typeface="Open Sauce Italics"/>
              </a:rPr>
              <a:t>Et al.</a:t>
            </a:r>
            <a:r>
              <a:rPr lang="en-US" sz="2800" spc="-56">
                <a:solidFill>
                  <a:srgbClr val="625937"/>
                </a:solidFill>
                <a:latin typeface="Open Sauce"/>
                <a:ea typeface="Open Sauce"/>
                <a:cs typeface="Open Sauce"/>
                <a:sym typeface="Open Sauce"/>
              </a:rPr>
              <a:t>)</a:t>
            </a:r>
          </a:p>
          <a:p>
            <a:pPr algn="l">
              <a:lnSpc>
                <a:spcPts val="3360"/>
              </a:lnSpc>
            </a:pPr>
          </a:p>
          <a:p>
            <a:pPr algn="l" marL="604698" indent="-302349" lvl="1">
              <a:lnSpc>
                <a:spcPts val="3360"/>
              </a:lnSpc>
              <a:buFont typeface="Arial"/>
              <a:buChar char="•"/>
            </a:pPr>
            <a:r>
              <a:rPr lang="en-US" sz="2800" spc="-56">
                <a:solidFill>
                  <a:srgbClr val="625937"/>
                </a:solidFill>
                <a:latin typeface="Open Sauce"/>
                <a:ea typeface="Open Sauce"/>
                <a:cs typeface="Open Sauce"/>
                <a:sym typeface="Open Sauce"/>
              </a:rPr>
              <a:t>Others create a frequency ratio map (Samantha </a:t>
            </a:r>
            <a:r>
              <a:rPr lang="en-US" sz="2800" i="true" spc="-56">
                <a:solidFill>
                  <a:srgbClr val="625937"/>
                </a:solidFill>
                <a:latin typeface="Open Sauce Italics"/>
                <a:ea typeface="Open Sauce Italics"/>
                <a:cs typeface="Open Sauce Italics"/>
                <a:sym typeface="Open Sauce Italics"/>
              </a:rPr>
              <a:t>Et al.</a:t>
            </a:r>
            <a:r>
              <a:rPr lang="en-US" sz="2800" spc="-56">
                <a:solidFill>
                  <a:srgbClr val="625937"/>
                </a:solidFill>
                <a:latin typeface="Open Sauce"/>
                <a:ea typeface="Open Sauce"/>
                <a:cs typeface="Open Sauce"/>
                <a:sym typeface="Open Sauce"/>
              </a:rPr>
              <a:t>)</a:t>
            </a:r>
          </a:p>
        </p:txBody>
      </p:sp>
      <p:sp>
        <p:nvSpPr>
          <p:cNvPr name="TextBox 5" id="5"/>
          <p:cNvSpPr txBox="true"/>
          <p:nvPr/>
        </p:nvSpPr>
        <p:spPr>
          <a:xfrm rot="0">
            <a:off x="1028700" y="863671"/>
            <a:ext cx="8355258" cy="1349907"/>
          </a:xfrm>
          <a:prstGeom prst="rect">
            <a:avLst/>
          </a:prstGeom>
        </p:spPr>
        <p:txBody>
          <a:bodyPr anchor="t" rtlCol="false" tIns="0" lIns="0" bIns="0" rIns="0">
            <a:spAutoFit/>
          </a:bodyPr>
          <a:lstStyle/>
          <a:p>
            <a:pPr algn="l" marL="0" indent="0" lvl="0">
              <a:lnSpc>
                <a:spcPts val="5206"/>
              </a:lnSpc>
            </a:pPr>
            <a:r>
              <a:rPr lang="en-US" b="true" sz="5206" spc="-104">
                <a:solidFill>
                  <a:srgbClr val="A2A452"/>
                </a:solidFill>
                <a:latin typeface="Open Sauce Bold"/>
                <a:ea typeface="Open Sauce Bold"/>
                <a:cs typeface="Open Sauce Bold"/>
                <a:sym typeface="Open Sauce Bold"/>
              </a:rPr>
              <a:t>Weighing factors through literature and AHP</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3F1EA"/>
        </a:solidFill>
      </p:bgPr>
    </p:bg>
    <p:spTree>
      <p:nvGrpSpPr>
        <p:cNvPr id="1" name=""/>
        <p:cNvGrpSpPr/>
        <p:nvPr/>
      </p:nvGrpSpPr>
      <p:grpSpPr>
        <a:xfrm>
          <a:off x="0" y="0"/>
          <a:ext cx="0" cy="0"/>
          <a:chOff x="0" y="0"/>
          <a:chExt cx="0" cy="0"/>
        </a:xfrm>
      </p:grpSpPr>
      <p:sp>
        <p:nvSpPr>
          <p:cNvPr name="TextBox 2" id="2"/>
          <p:cNvSpPr txBox="true"/>
          <p:nvPr/>
        </p:nvSpPr>
        <p:spPr>
          <a:xfrm rot="0">
            <a:off x="1028700" y="4705495"/>
            <a:ext cx="14587450" cy="1028410"/>
          </a:xfrm>
          <a:prstGeom prst="rect">
            <a:avLst/>
          </a:prstGeom>
        </p:spPr>
        <p:txBody>
          <a:bodyPr anchor="t" rtlCol="false" tIns="0" lIns="0" bIns="0" rIns="0">
            <a:spAutoFit/>
          </a:bodyPr>
          <a:lstStyle/>
          <a:p>
            <a:pPr algn="l" marL="0" indent="0" lvl="0">
              <a:lnSpc>
                <a:spcPts val="7767"/>
              </a:lnSpc>
            </a:pPr>
            <a:r>
              <a:rPr lang="en-US" b="true" sz="7767" spc="-155">
                <a:solidFill>
                  <a:srgbClr val="A2A452"/>
                </a:solidFill>
                <a:latin typeface="Open Sauce Bold"/>
                <a:ea typeface="Open Sauce Bold"/>
                <a:cs typeface="Open Sauce Bold"/>
                <a:sym typeface="Open Sauce Bold"/>
              </a:rPr>
              <a:t>MMR Region of Maharashtra</a:t>
            </a:r>
          </a:p>
        </p:txBody>
      </p:sp>
      <p:grpSp>
        <p:nvGrpSpPr>
          <p:cNvPr name="Group 3" id="3"/>
          <p:cNvGrpSpPr/>
          <p:nvPr/>
        </p:nvGrpSpPr>
        <p:grpSpPr>
          <a:xfrm rot="0">
            <a:off x="13780187" y="1609804"/>
            <a:ext cx="3629587" cy="559835"/>
            <a:chOff x="0" y="0"/>
            <a:chExt cx="1421685" cy="219284"/>
          </a:xfrm>
        </p:grpSpPr>
        <p:sp>
          <p:nvSpPr>
            <p:cNvPr name="Freeform 4" id="4"/>
            <p:cNvSpPr/>
            <p:nvPr/>
          </p:nvSpPr>
          <p:spPr>
            <a:xfrm flipH="false" flipV="false" rot="0">
              <a:off x="0" y="0"/>
              <a:ext cx="1421685" cy="219284"/>
            </a:xfrm>
            <a:custGeom>
              <a:avLst/>
              <a:gdLst/>
              <a:ahLst/>
              <a:cxnLst/>
              <a:rect r="r" b="b" t="t" l="l"/>
              <a:pathLst>
                <a:path h="219284" w="1421685">
                  <a:moveTo>
                    <a:pt x="10665" y="0"/>
                  </a:moveTo>
                  <a:lnTo>
                    <a:pt x="1411020" y="0"/>
                  </a:lnTo>
                  <a:cubicBezTo>
                    <a:pt x="1416910" y="0"/>
                    <a:pt x="1421685" y="4775"/>
                    <a:pt x="1421685" y="10665"/>
                  </a:cubicBezTo>
                  <a:lnTo>
                    <a:pt x="1421685" y="208619"/>
                  </a:lnTo>
                  <a:cubicBezTo>
                    <a:pt x="1421685" y="214509"/>
                    <a:pt x="1416910" y="219284"/>
                    <a:pt x="1411020" y="219284"/>
                  </a:cubicBezTo>
                  <a:lnTo>
                    <a:pt x="10665" y="219284"/>
                  </a:lnTo>
                  <a:cubicBezTo>
                    <a:pt x="4775" y="219284"/>
                    <a:pt x="0" y="214509"/>
                    <a:pt x="0" y="208619"/>
                  </a:cubicBezTo>
                  <a:lnTo>
                    <a:pt x="0" y="10665"/>
                  </a:lnTo>
                  <a:cubicBezTo>
                    <a:pt x="0" y="4775"/>
                    <a:pt x="4775" y="0"/>
                    <a:pt x="10665" y="0"/>
                  </a:cubicBezTo>
                  <a:close/>
                </a:path>
              </a:pathLst>
            </a:custGeom>
            <a:solidFill>
              <a:srgbClr val="EFE9D4"/>
            </a:solidFill>
          </p:spPr>
        </p:sp>
        <p:sp>
          <p:nvSpPr>
            <p:cNvPr name="TextBox 5" id="5"/>
            <p:cNvSpPr txBox="true"/>
            <p:nvPr/>
          </p:nvSpPr>
          <p:spPr>
            <a:xfrm>
              <a:off x="0" y="-38100"/>
              <a:ext cx="1421685" cy="257384"/>
            </a:xfrm>
            <a:prstGeom prst="rect">
              <a:avLst/>
            </a:prstGeom>
          </p:spPr>
          <p:txBody>
            <a:bodyPr anchor="ctr" rtlCol="false" tIns="50800" lIns="50800" bIns="50800" rIns="50800"/>
            <a:lstStyle/>
            <a:p>
              <a:pPr algn="ctr">
                <a:lnSpc>
                  <a:spcPts val="2659"/>
                </a:lnSpc>
                <a:spcBef>
                  <a:spcPct val="0"/>
                </a:spcBef>
              </a:pPr>
            </a:p>
          </p:txBody>
        </p:sp>
      </p:grpSp>
      <p:sp>
        <p:nvSpPr>
          <p:cNvPr name="AutoShape 6" id="6"/>
          <p:cNvSpPr/>
          <p:nvPr/>
        </p:nvSpPr>
        <p:spPr>
          <a:xfrm>
            <a:off x="13107087" y="4265849"/>
            <a:ext cx="5606776" cy="0"/>
          </a:xfrm>
          <a:prstGeom prst="line">
            <a:avLst/>
          </a:prstGeom>
          <a:ln cap="flat" w="38100">
            <a:solidFill>
              <a:srgbClr val="A2A452"/>
            </a:solidFill>
            <a:prstDash val="solid"/>
            <a:headEnd type="none" len="sm" w="sm"/>
            <a:tailEnd type="none" len="sm" w="sm"/>
          </a:ln>
        </p:spPr>
      </p:sp>
      <p:grpSp>
        <p:nvGrpSpPr>
          <p:cNvPr name="Group 7" id="7"/>
          <p:cNvGrpSpPr/>
          <p:nvPr/>
        </p:nvGrpSpPr>
        <p:grpSpPr>
          <a:xfrm rot="0">
            <a:off x="1028700" y="5821308"/>
            <a:ext cx="1542795" cy="511567"/>
            <a:chOff x="0" y="0"/>
            <a:chExt cx="661321" cy="219284"/>
          </a:xfrm>
        </p:grpSpPr>
        <p:sp>
          <p:nvSpPr>
            <p:cNvPr name="Freeform 8" id="8"/>
            <p:cNvSpPr/>
            <p:nvPr/>
          </p:nvSpPr>
          <p:spPr>
            <a:xfrm flipH="false" flipV="false" rot="0">
              <a:off x="0" y="0"/>
              <a:ext cx="661321" cy="219284"/>
            </a:xfrm>
            <a:custGeom>
              <a:avLst/>
              <a:gdLst/>
              <a:ahLst/>
              <a:cxnLst/>
              <a:rect r="r" b="b" t="t" l="l"/>
              <a:pathLst>
                <a:path h="219284" w="661321">
                  <a:moveTo>
                    <a:pt x="25091" y="0"/>
                  </a:moveTo>
                  <a:lnTo>
                    <a:pt x="636230" y="0"/>
                  </a:lnTo>
                  <a:cubicBezTo>
                    <a:pt x="650087" y="0"/>
                    <a:pt x="661321" y="11233"/>
                    <a:pt x="661321" y="25091"/>
                  </a:cubicBezTo>
                  <a:lnTo>
                    <a:pt x="661321" y="194193"/>
                  </a:lnTo>
                  <a:cubicBezTo>
                    <a:pt x="661321" y="200847"/>
                    <a:pt x="658677" y="207229"/>
                    <a:pt x="653972" y="211935"/>
                  </a:cubicBezTo>
                  <a:cubicBezTo>
                    <a:pt x="649267" y="216640"/>
                    <a:pt x="642885" y="219284"/>
                    <a:pt x="636230" y="219284"/>
                  </a:cubicBezTo>
                  <a:lnTo>
                    <a:pt x="25091" y="219284"/>
                  </a:lnTo>
                  <a:cubicBezTo>
                    <a:pt x="11233" y="219284"/>
                    <a:pt x="0" y="208050"/>
                    <a:pt x="0" y="194193"/>
                  </a:cubicBezTo>
                  <a:lnTo>
                    <a:pt x="0" y="25091"/>
                  </a:lnTo>
                  <a:cubicBezTo>
                    <a:pt x="0" y="11233"/>
                    <a:pt x="11233" y="0"/>
                    <a:pt x="25091" y="0"/>
                  </a:cubicBezTo>
                  <a:close/>
                </a:path>
              </a:pathLst>
            </a:custGeom>
            <a:solidFill>
              <a:srgbClr val="EFE9D4"/>
            </a:solidFill>
          </p:spPr>
        </p:sp>
        <p:sp>
          <p:nvSpPr>
            <p:cNvPr name="TextBox 9" id="9"/>
            <p:cNvSpPr txBox="true"/>
            <p:nvPr/>
          </p:nvSpPr>
          <p:spPr>
            <a:xfrm>
              <a:off x="0" y="-38100"/>
              <a:ext cx="661321" cy="257384"/>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1028700" y="636455"/>
            <a:ext cx="4837551" cy="3219170"/>
          </a:xfrm>
          <a:custGeom>
            <a:avLst/>
            <a:gdLst/>
            <a:ahLst/>
            <a:cxnLst/>
            <a:rect r="r" b="b" t="t" l="l"/>
            <a:pathLst>
              <a:path h="3219170" w="4837551">
                <a:moveTo>
                  <a:pt x="0" y="0"/>
                </a:moveTo>
                <a:lnTo>
                  <a:pt x="4837551" y="0"/>
                </a:lnTo>
                <a:lnTo>
                  <a:pt x="4837551" y="3219171"/>
                </a:lnTo>
                <a:lnTo>
                  <a:pt x="0" y="3219171"/>
                </a:lnTo>
                <a:lnTo>
                  <a:pt x="0" y="0"/>
                </a:lnTo>
                <a:close/>
              </a:path>
            </a:pathLst>
          </a:custGeom>
          <a:blipFill>
            <a:blip r:embed="rId2"/>
            <a:stretch>
              <a:fillRect l="0" t="0" r="0" b="0"/>
            </a:stretch>
          </a:blipFill>
        </p:spPr>
      </p:sp>
      <p:sp>
        <p:nvSpPr>
          <p:cNvPr name="Freeform 11" id="11"/>
          <p:cNvSpPr/>
          <p:nvPr/>
        </p:nvSpPr>
        <p:spPr>
          <a:xfrm flipH="false" flipV="false" rot="0">
            <a:off x="7002526" y="600932"/>
            <a:ext cx="2141474" cy="3359512"/>
          </a:xfrm>
          <a:custGeom>
            <a:avLst/>
            <a:gdLst/>
            <a:ahLst/>
            <a:cxnLst/>
            <a:rect r="r" b="b" t="t" l="l"/>
            <a:pathLst>
              <a:path h="3359512" w="2141474">
                <a:moveTo>
                  <a:pt x="0" y="0"/>
                </a:moveTo>
                <a:lnTo>
                  <a:pt x="2141474" y="0"/>
                </a:lnTo>
                <a:lnTo>
                  <a:pt x="2141474" y="3359511"/>
                </a:lnTo>
                <a:lnTo>
                  <a:pt x="0" y="3359511"/>
                </a:lnTo>
                <a:lnTo>
                  <a:pt x="0" y="0"/>
                </a:lnTo>
                <a:close/>
              </a:path>
            </a:pathLst>
          </a:custGeom>
          <a:blipFill>
            <a:blip r:embed="rId3"/>
            <a:stretch>
              <a:fillRect l="-4324" t="-1062" r="0" b="-8268"/>
            </a:stretch>
          </a:blipFill>
        </p:spPr>
      </p:sp>
      <p:sp>
        <p:nvSpPr>
          <p:cNvPr name="TextBox 12" id="12"/>
          <p:cNvSpPr txBox="true"/>
          <p:nvPr/>
        </p:nvSpPr>
        <p:spPr>
          <a:xfrm rot="0">
            <a:off x="877697" y="6649260"/>
            <a:ext cx="11477821" cy="3245993"/>
          </a:xfrm>
          <a:prstGeom prst="rect">
            <a:avLst/>
          </a:prstGeom>
        </p:spPr>
        <p:txBody>
          <a:bodyPr anchor="t" rtlCol="false" tIns="0" lIns="0" bIns="0" rIns="0">
            <a:spAutoFit/>
          </a:bodyPr>
          <a:lstStyle/>
          <a:p>
            <a:pPr algn="l" marL="474981" indent="-237491" lvl="1">
              <a:lnSpc>
                <a:spcPts val="3256"/>
              </a:lnSpc>
              <a:buFont typeface="Arial"/>
              <a:buChar char="•"/>
            </a:pPr>
            <a:r>
              <a:rPr lang="en-US" b="true" sz="2200" spc="-44">
                <a:solidFill>
                  <a:srgbClr val="625937"/>
                </a:solidFill>
                <a:latin typeface="Open Sauce Bold"/>
                <a:ea typeface="Open Sauce Bold"/>
                <a:cs typeface="Open Sauce Bold"/>
                <a:sym typeface="Open Sauce Bold"/>
              </a:rPr>
              <a:t>High Population Density and Urbanization:</a:t>
            </a:r>
            <a:r>
              <a:rPr lang="en-US" sz="2200" spc="-44">
                <a:solidFill>
                  <a:srgbClr val="625937"/>
                </a:solidFill>
                <a:latin typeface="Open Sauce"/>
                <a:ea typeface="Open Sauce"/>
                <a:cs typeface="Open Sauce"/>
                <a:sym typeface="Open Sauce"/>
              </a:rPr>
              <a:t> rapid urbanization has led to significant land use changes, reducing natural drainage areas and increasing impermeable surfaces</a:t>
            </a:r>
          </a:p>
          <a:p>
            <a:pPr algn="l" marL="474981" indent="-237491" lvl="1">
              <a:lnSpc>
                <a:spcPts val="3256"/>
              </a:lnSpc>
              <a:buFont typeface="Arial"/>
              <a:buChar char="•"/>
            </a:pPr>
            <a:r>
              <a:rPr lang="en-US" b="true" sz="2200" spc="-44">
                <a:solidFill>
                  <a:srgbClr val="625937"/>
                </a:solidFill>
                <a:latin typeface="Open Sauce Bold"/>
                <a:ea typeface="Open Sauce Bold"/>
                <a:cs typeface="Open Sauce Bold"/>
                <a:sym typeface="Open Sauce Bold"/>
              </a:rPr>
              <a:t>Monsoon Season Intensity:</a:t>
            </a:r>
            <a:r>
              <a:rPr lang="en-US" sz="2200" spc="-44">
                <a:solidFill>
                  <a:srgbClr val="625937"/>
                </a:solidFill>
                <a:latin typeface="Open Sauce"/>
                <a:ea typeface="Open Sauce"/>
                <a:cs typeface="Open Sauce"/>
                <a:sym typeface="Open Sauce"/>
              </a:rPr>
              <a:t> receives heavy rainfall during the monsoon season, often leading to waterlogging</a:t>
            </a:r>
          </a:p>
          <a:p>
            <a:pPr algn="l" marL="474981" indent="-237491" lvl="1">
              <a:lnSpc>
                <a:spcPts val="3256"/>
              </a:lnSpc>
              <a:buFont typeface="Arial"/>
              <a:buChar char="•"/>
            </a:pPr>
            <a:r>
              <a:rPr lang="en-US" b="true" sz="2200" spc="-44">
                <a:solidFill>
                  <a:srgbClr val="625937"/>
                </a:solidFill>
                <a:latin typeface="Open Sauce Bold"/>
                <a:ea typeface="Open Sauce Bold"/>
                <a:cs typeface="Open Sauce Bold"/>
                <a:sym typeface="Open Sauce Bold"/>
              </a:rPr>
              <a:t>Climate Change Impact:</a:t>
            </a:r>
            <a:r>
              <a:rPr lang="en-US" sz="2200" spc="-44">
                <a:solidFill>
                  <a:srgbClr val="625937"/>
                </a:solidFill>
                <a:latin typeface="Open Sauce"/>
                <a:ea typeface="Open Sauce"/>
                <a:cs typeface="Open Sauce"/>
                <a:sym typeface="Open Sauce"/>
              </a:rPr>
              <a:t> 2017 floods (heaviest rains in a decade) attributed to global warming</a:t>
            </a:r>
          </a:p>
          <a:p>
            <a:pPr algn="l" marL="474981" indent="-237491" lvl="1">
              <a:lnSpc>
                <a:spcPts val="3256"/>
              </a:lnSpc>
              <a:buFont typeface="Arial"/>
              <a:buChar char="•"/>
            </a:pPr>
            <a:r>
              <a:rPr lang="en-US" b="true" sz="2200" spc="-44">
                <a:solidFill>
                  <a:srgbClr val="625937"/>
                </a:solidFill>
                <a:latin typeface="Open Sauce Bold"/>
                <a:ea typeface="Open Sauce Bold"/>
                <a:cs typeface="Open Sauce Bold"/>
                <a:sym typeface="Open Sauce Bold"/>
              </a:rPr>
              <a:t>Economic Importance:</a:t>
            </a:r>
            <a:r>
              <a:rPr lang="en-US" sz="2200" spc="-44">
                <a:solidFill>
                  <a:srgbClr val="625937"/>
                </a:solidFill>
                <a:latin typeface="Open Sauce"/>
                <a:ea typeface="Open Sauce"/>
                <a:cs typeface="Open Sauce"/>
                <a:sym typeface="Open Sauce"/>
              </a:rPr>
              <a:t> Mumbai is a major economic center</a:t>
            </a:r>
          </a:p>
        </p:txBody>
      </p:sp>
      <p:sp>
        <p:nvSpPr>
          <p:cNvPr name="TextBox 13" id="13"/>
          <p:cNvSpPr txBox="true"/>
          <p:nvPr/>
        </p:nvSpPr>
        <p:spPr>
          <a:xfrm rot="0">
            <a:off x="13780187" y="1761965"/>
            <a:ext cx="3467159" cy="345377"/>
          </a:xfrm>
          <a:prstGeom prst="rect">
            <a:avLst/>
          </a:prstGeom>
        </p:spPr>
        <p:txBody>
          <a:bodyPr anchor="t" rtlCol="false" tIns="0" lIns="0" bIns="0" rIns="0">
            <a:spAutoFit/>
          </a:bodyPr>
          <a:lstStyle/>
          <a:p>
            <a:pPr algn="r" marL="0" indent="0" lvl="0">
              <a:lnSpc>
                <a:spcPts val="2668"/>
              </a:lnSpc>
            </a:pPr>
            <a:r>
              <a:rPr lang="en-US" sz="2668" spc="-53">
                <a:solidFill>
                  <a:srgbClr val="625937"/>
                </a:solidFill>
                <a:latin typeface="Open Sauce"/>
                <a:ea typeface="Open Sauce"/>
                <a:cs typeface="Open Sauce"/>
                <a:sym typeface="Open Sauce"/>
              </a:rPr>
              <a:t>Region of Interest</a:t>
            </a:r>
          </a:p>
        </p:txBody>
      </p:sp>
      <p:sp>
        <p:nvSpPr>
          <p:cNvPr name="TextBox 14" id="14"/>
          <p:cNvSpPr txBox="true"/>
          <p:nvPr/>
        </p:nvSpPr>
        <p:spPr>
          <a:xfrm rot="0">
            <a:off x="13972999" y="1085850"/>
            <a:ext cx="3286301" cy="398439"/>
          </a:xfrm>
          <a:prstGeom prst="rect">
            <a:avLst/>
          </a:prstGeom>
        </p:spPr>
        <p:txBody>
          <a:bodyPr anchor="t" rtlCol="false" tIns="0" lIns="0" bIns="0" rIns="0">
            <a:spAutoFit/>
          </a:bodyPr>
          <a:lstStyle/>
          <a:p>
            <a:pPr algn="r" marL="0" indent="0" lvl="0">
              <a:lnSpc>
                <a:spcPts val="2995"/>
              </a:lnSpc>
            </a:pPr>
            <a:r>
              <a:rPr lang="en-US" b="true" sz="2995" spc="-59">
                <a:solidFill>
                  <a:srgbClr val="A2A452"/>
                </a:solidFill>
                <a:latin typeface="Open Sauce Bold"/>
                <a:ea typeface="Open Sauce Bold"/>
                <a:cs typeface="Open Sauce Bold"/>
                <a:sym typeface="Open Sauce Bold"/>
              </a:rPr>
              <a:t>Choosing our</a:t>
            </a:r>
          </a:p>
        </p:txBody>
      </p:sp>
      <p:sp>
        <p:nvSpPr>
          <p:cNvPr name="TextBox 15" id="15"/>
          <p:cNvSpPr txBox="true"/>
          <p:nvPr/>
        </p:nvSpPr>
        <p:spPr>
          <a:xfrm rot="0">
            <a:off x="1270323" y="5934068"/>
            <a:ext cx="1301172" cy="343197"/>
          </a:xfrm>
          <a:prstGeom prst="rect">
            <a:avLst/>
          </a:prstGeom>
        </p:spPr>
        <p:txBody>
          <a:bodyPr anchor="t" rtlCol="false" tIns="0" lIns="0" bIns="0" rIns="0">
            <a:spAutoFit/>
          </a:bodyPr>
          <a:lstStyle/>
          <a:p>
            <a:pPr algn="l" marL="0" indent="0" lvl="0">
              <a:lnSpc>
                <a:spcPts val="2636"/>
              </a:lnSpc>
            </a:pPr>
            <a:r>
              <a:rPr lang="en-US" sz="2636" i="true" spc="-52">
                <a:solidFill>
                  <a:srgbClr val="625937"/>
                </a:solidFill>
                <a:latin typeface="Open Sauce Italics"/>
                <a:ea typeface="Open Sauce Italics"/>
                <a:cs typeface="Open Sauce Italics"/>
                <a:sym typeface="Open Sauce Italics"/>
              </a:rPr>
              <a:t>Why?</a:t>
            </a:r>
          </a:p>
        </p:txBody>
      </p:sp>
      <p:sp>
        <p:nvSpPr>
          <p:cNvPr name="Freeform 16" id="16"/>
          <p:cNvSpPr/>
          <p:nvPr/>
        </p:nvSpPr>
        <p:spPr>
          <a:xfrm flipH="false" flipV="false" rot="0">
            <a:off x="14880687" y="4775769"/>
            <a:ext cx="735463" cy="735463"/>
          </a:xfrm>
          <a:custGeom>
            <a:avLst/>
            <a:gdLst/>
            <a:ahLst/>
            <a:cxnLst/>
            <a:rect r="r" b="b" t="t" l="l"/>
            <a:pathLst>
              <a:path h="735463" w="735463">
                <a:moveTo>
                  <a:pt x="0" y="0"/>
                </a:moveTo>
                <a:lnTo>
                  <a:pt x="735463" y="0"/>
                </a:lnTo>
                <a:lnTo>
                  <a:pt x="735463" y="735462"/>
                </a:lnTo>
                <a:lnTo>
                  <a:pt x="0" y="7354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3F1EA"/>
        </a:solidFill>
      </p:bgPr>
    </p:bg>
    <p:spTree>
      <p:nvGrpSpPr>
        <p:cNvPr id="1" name=""/>
        <p:cNvGrpSpPr/>
        <p:nvPr/>
      </p:nvGrpSpPr>
      <p:grpSpPr>
        <a:xfrm>
          <a:off x="0" y="0"/>
          <a:ext cx="0" cy="0"/>
          <a:chOff x="0" y="0"/>
          <a:chExt cx="0" cy="0"/>
        </a:xfrm>
      </p:grpSpPr>
      <p:sp>
        <p:nvSpPr>
          <p:cNvPr name="AutoShape 2" id="2"/>
          <p:cNvSpPr/>
          <p:nvPr/>
        </p:nvSpPr>
        <p:spPr>
          <a:xfrm flipV="true">
            <a:off x="0" y="2749604"/>
            <a:ext cx="5426039" cy="0"/>
          </a:xfrm>
          <a:prstGeom prst="line">
            <a:avLst/>
          </a:prstGeom>
          <a:ln cap="flat" w="38100">
            <a:solidFill>
              <a:srgbClr val="A2A452"/>
            </a:solidFill>
            <a:prstDash val="solid"/>
            <a:headEnd type="none" len="sm" w="sm"/>
            <a:tailEnd type="none" len="sm" w="sm"/>
          </a:ln>
        </p:spPr>
      </p:sp>
      <p:sp>
        <p:nvSpPr>
          <p:cNvPr name="Freeform 3" id="3"/>
          <p:cNvSpPr/>
          <p:nvPr/>
        </p:nvSpPr>
        <p:spPr>
          <a:xfrm flipH="false" flipV="false" rot="0">
            <a:off x="187444" y="404943"/>
            <a:ext cx="707906" cy="707906"/>
          </a:xfrm>
          <a:custGeom>
            <a:avLst/>
            <a:gdLst/>
            <a:ahLst/>
            <a:cxnLst/>
            <a:rect r="r" b="b" t="t" l="l"/>
            <a:pathLst>
              <a:path h="707906" w="707906">
                <a:moveTo>
                  <a:pt x="0" y="0"/>
                </a:moveTo>
                <a:lnTo>
                  <a:pt x="707906" y="0"/>
                </a:lnTo>
                <a:lnTo>
                  <a:pt x="707906" y="707906"/>
                </a:lnTo>
                <a:lnTo>
                  <a:pt x="0" y="7079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336234" y="758896"/>
            <a:ext cx="7528412" cy="8511350"/>
          </a:xfrm>
          <a:custGeom>
            <a:avLst/>
            <a:gdLst/>
            <a:ahLst/>
            <a:cxnLst/>
            <a:rect r="r" b="b" t="t" l="l"/>
            <a:pathLst>
              <a:path h="8511350" w="7528412">
                <a:moveTo>
                  <a:pt x="0" y="0"/>
                </a:moveTo>
                <a:lnTo>
                  <a:pt x="7528412" y="0"/>
                </a:lnTo>
                <a:lnTo>
                  <a:pt x="7528412" y="8511351"/>
                </a:lnTo>
                <a:lnTo>
                  <a:pt x="0" y="8511351"/>
                </a:lnTo>
                <a:lnTo>
                  <a:pt x="0" y="0"/>
                </a:lnTo>
                <a:close/>
              </a:path>
            </a:pathLst>
          </a:custGeom>
          <a:blipFill>
            <a:blip r:embed="rId4"/>
            <a:stretch>
              <a:fillRect l="0" t="0" r="0" b="0"/>
            </a:stretch>
          </a:blipFill>
        </p:spPr>
      </p:sp>
      <p:sp>
        <p:nvSpPr>
          <p:cNvPr name="TextBox 5" id="5"/>
          <p:cNvSpPr txBox="true"/>
          <p:nvPr/>
        </p:nvSpPr>
        <p:spPr>
          <a:xfrm rot="0">
            <a:off x="1028700" y="863671"/>
            <a:ext cx="8355258" cy="1349907"/>
          </a:xfrm>
          <a:prstGeom prst="rect">
            <a:avLst/>
          </a:prstGeom>
        </p:spPr>
        <p:txBody>
          <a:bodyPr anchor="t" rtlCol="false" tIns="0" lIns="0" bIns="0" rIns="0">
            <a:spAutoFit/>
          </a:bodyPr>
          <a:lstStyle/>
          <a:p>
            <a:pPr algn="l" marL="0" indent="0" lvl="0">
              <a:lnSpc>
                <a:spcPts val="5206"/>
              </a:lnSpc>
            </a:pPr>
            <a:r>
              <a:rPr lang="en-US" b="true" sz="5206" spc="-104">
                <a:solidFill>
                  <a:srgbClr val="A2A452"/>
                </a:solidFill>
                <a:latin typeface="Open Sauce Bold"/>
                <a:ea typeface="Open Sauce Bold"/>
                <a:cs typeface="Open Sauce Bold"/>
                <a:sym typeface="Open Sauce Bold"/>
              </a:rPr>
              <a:t>Weighing factors through literature and AHP</a:t>
            </a:r>
          </a:p>
        </p:txBody>
      </p:sp>
      <p:sp>
        <p:nvSpPr>
          <p:cNvPr name="TextBox 6" id="6"/>
          <p:cNvSpPr txBox="true"/>
          <p:nvPr/>
        </p:nvSpPr>
        <p:spPr>
          <a:xfrm rot="0">
            <a:off x="541397" y="3283004"/>
            <a:ext cx="9072149" cy="5867400"/>
          </a:xfrm>
          <a:prstGeom prst="rect">
            <a:avLst/>
          </a:prstGeom>
        </p:spPr>
        <p:txBody>
          <a:bodyPr anchor="t" rtlCol="false" tIns="0" lIns="0" bIns="0" rIns="0">
            <a:spAutoFit/>
          </a:bodyPr>
          <a:lstStyle/>
          <a:p>
            <a:pPr algn="l" marL="604698" indent="-302349" lvl="1">
              <a:lnSpc>
                <a:spcPts val="3360"/>
              </a:lnSpc>
              <a:buFont typeface="Arial"/>
              <a:buChar char="•"/>
            </a:pPr>
            <a:r>
              <a:rPr lang="en-US" sz="2800" spc="-56">
                <a:solidFill>
                  <a:srgbClr val="625937"/>
                </a:solidFill>
                <a:latin typeface="Open Sauce"/>
                <a:ea typeface="Open Sauce"/>
                <a:cs typeface="Open Sauce"/>
                <a:sym typeface="Open Sauce"/>
              </a:rPr>
              <a:t>Now, based on these we perform an Analytical Hierarchy Process (AHP) (Saaty </a:t>
            </a:r>
            <a:r>
              <a:rPr lang="en-US" sz="2800" i="true" spc="-56">
                <a:solidFill>
                  <a:srgbClr val="625937"/>
                </a:solidFill>
                <a:latin typeface="Open Sauce Italics"/>
                <a:ea typeface="Open Sauce Italics"/>
                <a:cs typeface="Open Sauce Italics"/>
                <a:sym typeface="Open Sauce Italics"/>
              </a:rPr>
              <a:t>Et al.</a:t>
            </a:r>
            <a:r>
              <a:rPr lang="en-US" sz="2800" spc="-56">
                <a:solidFill>
                  <a:srgbClr val="625937"/>
                </a:solidFill>
                <a:latin typeface="Open Sauce"/>
                <a:ea typeface="Open Sauce"/>
                <a:cs typeface="Open Sauce"/>
                <a:sym typeface="Open Sauce"/>
              </a:rPr>
              <a:t>)</a:t>
            </a:r>
          </a:p>
          <a:p>
            <a:pPr algn="l">
              <a:lnSpc>
                <a:spcPts val="3360"/>
              </a:lnSpc>
            </a:pPr>
          </a:p>
          <a:p>
            <a:pPr algn="l" marL="604698" indent="-302349" lvl="1">
              <a:lnSpc>
                <a:spcPts val="3360"/>
              </a:lnSpc>
              <a:buFont typeface="Arial"/>
              <a:buChar char="•"/>
            </a:pPr>
            <a:r>
              <a:rPr lang="en-US" sz="2800" spc="-56">
                <a:solidFill>
                  <a:srgbClr val="625937"/>
                </a:solidFill>
                <a:latin typeface="Open Sauce"/>
                <a:ea typeface="Open Sauce"/>
                <a:cs typeface="Open Sauce"/>
                <a:sym typeface="Open Sauce"/>
              </a:rPr>
              <a:t>AHP derives ratio scales from paired comparisons of criteria, and allows for some small inconsistencies in judgments. Inputs can be actual measurements, but also subjective opinions.</a:t>
            </a:r>
          </a:p>
          <a:p>
            <a:pPr algn="l">
              <a:lnSpc>
                <a:spcPts val="3360"/>
              </a:lnSpc>
            </a:pPr>
          </a:p>
          <a:p>
            <a:pPr algn="l" marL="604698" indent="-302349" lvl="1">
              <a:lnSpc>
                <a:spcPts val="3360"/>
              </a:lnSpc>
              <a:buFont typeface="Arial"/>
              <a:buChar char="•"/>
            </a:pPr>
            <a:r>
              <a:rPr lang="en-US" sz="2800" spc="-56">
                <a:solidFill>
                  <a:srgbClr val="625937"/>
                </a:solidFill>
                <a:latin typeface="Open Sauce"/>
                <a:ea typeface="Open Sauce"/>
                <a:cs typeface="Open Sauce"/>
                <a:sym typeface="Open Sauce"/>
              </a:rPr>
              <a:t>Mathematically the method is based on the solution of an Eigenvalue problem. The results of the pair-wise comparisons are arranged in a matrix. The first (dominant) normalized right Eigen vector of the matrix gives the ratio scale (weighting), the Eigenvalue determines the consistency ratio.</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3F1EA"/>
        </a:solidFill>
      </p:bgPr>
    </p:bg>
    <p:spTree>
      <p:nvGrpSpPr>
        <p:cNvPr id="1" name=""/>
        <p:cNvGrpSpPr/>
        <p:nvPr/>
      </p:nvGrpSpPr>
      <p:grpSpPr>
        <a:xfrm>
          <a:off x="0" y="0"/>
          <a:ext cx="0" cy="0"/>
          <a:chOff x="0" y="0"/>
          <a:chExt cx="0" cy="0"/>
        </a:xfrm>
      </p:grpSpPr>
      <p:sp>
        <p:nvSpPr>
          <p:cNvPr name="AutoShape 2" id="2"/>
          <p:cNvSpPr/>
          <p:nvPr/>
        </p:nvSpPr>
        <p:spPr>
          <a:xfrm flipV="true">
            <a:off x="0" y="746964"/>
            <a:ext cx="5426039" cy="0"/>
          </a:xfrm>
          <a:prstGeom prst="line">
            <a:avLst/>
          </a:prstGeom>
          <a:ln cap="flat" w="38100">
            <a:solidFill>
              <a:srgbClr val="A2A452"/>
            </a:solidFill>
            <a:prstDash val="solid"/>
            <a:headEnd type="none" len="sm" w="sm"/>
            <a:tailEnd type="none" len="sm" w="sm"/>
          </a:ln>
        </p:spPr>
      </p:sp>
      <p:grpSp>
        <p:nvGrpSpPr>
          <p:cNvPr name="Group 3" id="3"/>
          <p:cNvGrpSpPr/>
          <p:nvPr/>
        </p:nvGrpSpPr>
        <p:grpSpPr>
          <a:xfrm rot="0">
            <a:off x="9767211" y="341181"/>
            <a:ext cx="8051213" cy="4964369"/>
            <a:chOff x="0" y="0"/>
            <a:chExt cx="10734951" cy="6619158"/>
          </a:xfrm>
        </p:grpSpPr>
        <p:sp>
          <p:nvSpPr>
            <p:cNvPr name="Freeform 4" id="4"/>
            <p:cNvSpPr/>
            <p:nvPr/>
          </p:nvSpPr>
          <p:spPr>
            <a:xfrm flipH="false" flipV="false" rot="0">
              <a:off x="0" y="0"/>
              <a:ext cx="8703584" cy="6619158"/>
            </a:xfrm>
            <a:custGeom>
              <a:avLst/>
              <a:gdLst/>
              <a:ahLst/>
              <a:cxnLst/>
              <a:rect r="r" b="b" t="t" l="l"/>
              <a:pathLst>
                <a:path h="6619158" w="8703584">
                  <a:moveTo>
                    <a:pt x="0" y="0"/>
                  </a:moveTo>
                  <a:lnTo>
                    <a:pt x="8703584" y="0"/>
                  </a:lnTo>
                  <a:lnTo>
                    <a:pt x="8703584" y="6619158"/>
                  </a:lnTo>
                  <a:lnTo>
                    <a:pt x="0" y="6619158"/>
                  </a:lnTo>
                  <a:lnTo>
                    <a:pt x="0" y="0"/>
                  </a:lnTo>
                  <a:close/>
                </a:path>
              </a:pathLst>
            </a:custGeom>
            <a:blipFill>
              <a:blip r:embed="rId2"/>
              <a:stretch>
                <a:fillRect l="0" t="0" r="0" b="0"/>
              </a:stretch>
            </a:blipFill>
          </p:spPr>
        </p:sp>
        <p:sp>
          <p:nvSpPr>
            <p:cNvPr name="Freeform 5" id="5"/>
            <p:cNvSpPr/>
            <p:nvPr/>
          </p:nvSpPr>
          <p:spPr>
            <a:xfrm flipH="false" flipV="false" rot="0">
              <a:off x="8703584" y="0"/>
              <a:ext cx="2031367" cy="6619158"/>
            </a:xfrm>
            <a:custGeom>
              <a:avLst/>
              <a:gdLst/>
              <a:ahLst/>
              <a:cxnLst/>
              <a:rect r="r" b="b" t="t" l="l"/>
              <a:pathLst>
                <a:path h="6619158" w="2031367">
                  <a:moveTo>
                    <a:pt x="0" y="0"/>
                  </a:moveTo>
                  <a:lnTo>
                    <a:pt x="2031367" y="0"/>
                  </a:lnTo>
                  <a:lnTo>
                    <a:pt x="2031367" y="6619158"/>
                  </a:lnTo>
                  <a:lnTo>
                    <a:pt x="0" y="6619158"/>
                  </a:lnTo>
                  <a:lnTo>
                    <a:pt x="0" y="0"/>
                  </a:lnTo>
                  <a:close/>
                </a:path>
              </a:pathLst>
            </a:custGeom>
            <a:blipFill>
              <a:blip r:embed="rId3"/>
              <a:stretch>
                <a:fillRect l="0" t="0" r="0" b="0"/>
              </a:stretch>
            </a:blipFill>
          </p:spPr>
        </p:sp>
      </p:grpSp>
      <p:sp>
        <p:nvSpPr>
          <p:cNvPr name="Freeform 6" id="6"/>
          <p:cNvSpPr/>
          <p:nvPr/>
        </p:nvSpPr>
        <p:spPr>
          <a:xfrm flipH="false" flipV="false" rot="0">
            <a:off x="806616" y="1819740"/>
            <a:ext cx="7824530" cy="6971619"/>
          </a:xfrm>
          <a:custGeom>
            <a:avLst/>
            <a:gdLst/>
            <a:ahLst/>
            <a:cxnLst/>
            <a:rect r="r" b="b" t="t" l="l"/>
            <a:pathLst>
              <a:path h="6971619" w="7824530">
                <a:moveTo>
                  <a:pt x="0" y="0"/>
                </a:moveTo>
                <a:lnTo>
                  <a:pt x="7824530" y="0"/>
                </a:lnTo>
                <a:lnTo>
                  <a:pt x="7824530" y="6971619"/>
                </a:lnTo>
                <a:lnTo>
                  <a:pt x="0" y="6971619"/>
                </a:lnTo>
                <a:lnTo>
                  <a:pt x="0" y="0"/>
                </a:lnTo>
                <a:close/>
              </a:path>
            </a:pathLst>
          </a:custGeom>
          <a:blipFill>
            <a:blip r:embed="rId4"/>
            <a:stretch>
              <a:fillRect l="0" t="0" r="0" b="0"/>
            </a:stretch>
          </a:blipFill>
        </p:spPr>
      </p:sp>
      <p:graphicFrame>
        <p:nvGraphicFramePr>
          <p:cNvPr name="Table 7" id="7"/>
          <p:cNvGraphicFramePr>
            <a:graphicFrameLocks noGrp="true"/>
          </p:cNvGraphicFramePr>
          <p:nvPr/>
        </p:nvGraphicFramePr>
        <p:xfrm>
          <a:off x="9767211" y="5502948"/>
          <a:ext cx="8051213" cy="4533900"/>
        </p:xfrm>
        <a:graphic>
          <a:graphicData uri="http://schemas.openxmlformats.org/drawingml/2006/table">
            <a:tbl>
              <a:tblPr/>
              <a:tblGrid>
                <a:gridCol w="1828145"/>
                <a:gridCol w="1828145"/>
                <a:gridCol w="1810989"/>
                <a:gridCol w="2583934"/>
              </a:tblGrid>
              <a:tr h="536783">
                <a:tc>
                  <a:txBody>
                    <a:bodyPr anchor="t" rtlCol="false"/>
                    <a:lstStyle/>
                    <a:p>
                      <a:pPr algn="l">
                        <a:lnSpc>
                          <a:spcPts val="1889"/>
                        </a:lnSpc>
                        <a:defRPr/>
                      </a:pPr>
                      <a:r>
                        <a:rPr lang="en-US" sz="1349" b="true">
                          <a:solidFill>
                            <a:srgbClr val="000000"/>
                          </a:solidFill>
                          <a:latin typeface="Open Sauce Bold"/>
                          <a:ea typeface="Open Sauce Bold"/>
                          <a:cs typeface="Open Sauce Bold"/>
                          <a:sym typeface="Open Sauce Bold"/>
                        </a:rPr>
                        <a:t>S. no.</a:t>
                      </a:r>
                      <a:endParaRPr lang="en-US" sz="1100"/>
                    </a:p>
                  </a:txBody>
                  <a:tcPr marL="123825" marR="123825" marT="123825" marB="12382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EFE9D4"/>
                    </a:solidFill>
                  </a:tcPr>
                </a:tc>
                <a:tc>
                  <a:txBody>
                    <a:bodyPr anchor="t" rtlCol="false"/>
                    <a:lstStyle/>
                    <a:p>
                      <a:pPr algn="l">
                        <a:lnSpc>
                          <a:spcPts val="1889"/>
                        </a:lnSpc>
                        <a:defRPr/>
                      </a:pPr>
                      <a:r>
                        <a:rPr lang="en-US" sz="1349" b="true">
                          <a:solidFill>
                            <a:srgbClr val="000000"/>
                          </a:solidFill>
                          <a:latin typeface="Open Sauce Bold"/>
                          <a:ea typeface="Open Sauce Bold"/>
                          <a:cs typeface="Open Sauce Bold"/>
                          <a:sym typeface="Open Sauce Bold"/>
                        </a:rPr>
                        <a:t>Factor</a:t>
                      </a:r>
                      <a:endParaRPr lang="en-US" sz="1100"/>
                    </a:p>
                  </a:txBody>
                  <a:tcPr marL="123825" marR="123825" marT="123825" marB="12382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EFE9D4"/>
                    </a:solidFill>
                  </a:tcPr>
                </a:tc>
                <a:tc>
                  <a:txBody>
                    <a:bodyPr anchor="t" rtlCol="false"/>
                    <a:lstStyle/>
                    <a:p>
                      <a:pPr algn="l">
                        <a:lnSpc>
                          <a:spcPts val="1889"/>
                        </a:lnSpc>
                        <a:defRPr/>
                      </a:pPr>
                      <a:r>
                        <a:rPr lang="en-US" sz="1349" b="true">
                          <a:solidFill>
                            <a:srgbClr val="000000"/>
                          </a:solidFill>
                          <a:latin typeface="Open Sauce Bold"/>
                          <a:ea typeface="Open Sauce Bold"/>
                          <a:cs typeface="Open Sauce Bold"/>
                          <a:sym typeface="Open Sauce Bold"/>
                        </a:rPr>
                        <a:t>% importance</a:t>
                      </a:r>
                      <a:endParaRPr lang="en-US" sz="1100"/>
                    </a:p>
                  </a:txBody>
                  <a:tcPr marL="123825" marR="123825" marT="123825" marB="12382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EFE9D4"/>
                    </a:solidFill>
                  </a:tcPr>
                </a:tc>
                <a:tc>
                  <a:txBody>
                    <a:bodyPr anchor="t" rtlCol="false"/>
                    <a:lstStyle/>
                    <a:p>
                      <a:pPr algn="l">
                        <a:lnSpc>
                          <a:spcPts val="1889"/>
                        </a:lnSpc>
                        <a:defRPr/>
                      </a:pPr>
                      <a:r>
                        <a:rPr lang="en-US" sz="1349" b="true">
                          <a:solidFill>
                            <a:srgbClr val="000000"/>
                          </a:solidFill>
                          <a:latin typeface="Open Sauce Bold"/>
                          <a:ea typeface="Open Sauce Bold"/>
                          <a:cs typeface="Open Sauce Bold"/>
                          <a:sym typeface="Open Sauce Bold"/>
                        </a:rPr>
                        <a:t>Normalized weights</a:t>
                      </a:r>
                      <a:endParaRPr lang="en-US" sz="1100"/>
                    </a:p>
                  </a:txBody>
                  <a:tcPr marL="123825" marR="123825" marT="123825" marB="12382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EFE9D4"/>
                    </a:solidFill>
                  </a:tcPr>
                </a:tc>
              </a:tr>
              <a:tr h="536783">
                <a:tc>
                  <a:txBody>
                    <a:bodyPr anchor="t" rtlCol="false"/>
                    <a:lstStyle/>
                    <a:p>
                      <a:pPr algn="l">
                        <a:lnSpc>
                          <a:spcPts val="1889"/>
                        </a:lnSpc>
                        <a:defRPr/>
                      </a:pPr>
                      <a:r>
                        <a:rPr lang="en-US" sz="1349" b="true">
                          <a:solidFill>
                            <a:srgbClr val="000000"/>
                          </a:solidFill>
                          <a:latin typeface="Open Sauce Bold"/>
                          <a:ea typeface="Open Sauce Bold"/>
                          <a:cs typeface="Open Sauce Bold"/>
                          <a:sym typeface="Open Sauce Bold"/>
                        </a:rPr>
                        <a:t>1</a:t>
                      </a:r>
                      <a:endParaRPr lang="en-US" sz="1100"/>
                    </a:p>
                  </a:txBody>
                  <a:tcPr marL="123825" marR="123825" marT="123825" marB="12382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EFE9D4"/>
                    </a:solidFill>
                  </a:tcPr>
                </a:tc>
                <a:tc>
                  <a:txBody>
                    <a:bodyPr anchor="t" rtlCol="false"/>
                    <a:lstStyle/>
                    <a:p>
                      <a:pPr algn="l">
                        <a:lnSpc>
                          <a:spcPts val="1889"/>
                        </a:lnSpc>
                        <a:defRPr/>
                      </a:pPr>
                      <a:r>
                        <a:rPr lang="en-US" sz="1349" b="true">
                          <a:solidFill>
                            <a:srgbClr val="000000"/>
                          </a:solidFill>
                          <a:latin typeface="Open Sauce Bold"/>
                          <a:ea typeface="Open Sauce Bold"/>
                          <a:cs typeface="Open Sauce Bold"/>
                          <a:sym typeface="Open Sauce Bold"/>
                        </a:rPr>
                        <a:t>Slope</a:t>
                      </a:r>
                      <a:endParaRPr lang="en-US" sz="1100"/>
                    </a:p>
                  </a:txBody>
                  <a:tcPr marL="123825" marR="123825" marT="123825" marB="12382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EFE9D4"/>
                    </a:solidFill>
                  </a:tcPr>
                </a:tc>
                <a:tc>
                  <a:txBody>
                    <a:bodyPr anchor="t" rtlCol="false"/>
                    <a:lstStyle/>
                    <a:p>
                      <a:pPr algn="l">
                        <a:lnSpc>
                          <a:spcPts val="1889"/>
                        </a:lnSpc>
                        <a:defRPr/>
                      </a:pPr>
                      <a:r>
                        <a:rPr lang="en-US" sz="1349" b="true">
                          <a:solidFill>
                            <a:srgbClr val="000000"/>
                          </a:solidFill>
                          <a:latin typeface="Open Sauce Bold"/>
                          <a:ea typeface="Open Sauce Bold"/>
                          <a:cs typeface="Open Sauce Bold"/>
                          <a:sym typeface="Open Sauce Bold"/>
                        </a:rPr>
                        <a:t>26.44</a:t>
                      </a:r>
                      <a:endParaRPr lang="en-US" sz="1100"/>
                    </a:p>
                  </a:txBody>
                  <a:tcPr marL="123825" marR="123825" marT="123825" marB="12382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EFE9D4"/>
                    </a:solidFill>
                  </a:tcPr>
                </a:tc>
                <a:tc>
                  <a:txBody>
                    <a:bodyPr anchor="t" rtlCol="false"/>
                    <a:lstStyle/>
                    <a:p>
                      <a:pPr algn="l">
                        <a:lnSpc>
                          <a:spcPts val="1889"/>
                        </a:lnSpc>
                        <a:defRPr/>
                      </a:pPr>
                      <a:r>
                        <a:rPr lang="en-US" sz="1349" b="true">
                          <a:solidFill>
                            <a:srgbClr val="000000"/>
                          </a:solidFill>
                          <a:latin typeface="Open Sauce Bold"/>
                          <a:ea typeface="Open Sauce Bold"/>
                          <a:cs typeface="Open Sauce Bold"/>
                          <a:sym typeface="Open Sauce Bold"/>
                        </a:rPr>
                        <a:t>0.2644</a:t>
                      </a:r>
                      <a:endParaRPr lang="en-US" sz="1100"/>
                    </a:p>
                  </a:txBody>
                  <a:tcPr marL="123825" marR="123825" marT="123825" marB="12382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EFE9D4"/>
                    </a:solidFill>
                  </a:tcPr>
                </a:tc>
              </a:tr>
              <a:tr h="536783">
                <a:tc>
                  <a:txBody>
                    <a:bodyPr anchor="t" rtlCol="false"/>
                    <a:lstStyle/>
                    <a:p>
                      <a:pPr algn="l">
                        <a:lnSpc>
                          <a:spcPts val="1889"/>
                        </a:lnSpc>
                        <a:defRPr/>
                      </a:pPr>
                      <a:r>
                        <a:rPr lang="en-US" sz="1349" b="true">
                          <a:solidFill>
                            <a:srgbClr val="000000"/>
                          </a:solidFill>
                          <a:latin typeface="Open Sauce Bold"/>
                          <a:ea typeface="Open Sauce Bold"/>
                          <a:cs typeface="Open Sauce Bold"/>
                          <a:sym typeface="Open Sauce Bold"/>
                        </a:rPr>
                        <a:t>2</a:t>
                      </a:r>
                      <a:endParaRPr lang="en-US" sz="1100"/>
                    </a:p>
                  </a:txBody>
                  <a:tcPr marL="123825" marR="123825" marT="123825" marB="12382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EFE9D4"/>
                    </a:solidFill>
                  </a:tcPr>
                </a:tc>
                <a:tc>
                  <a:txBody>
                    <a:bodyPr anchor="t" rtlCol="false"/>
                    <a:lstStyle/>
                    <a:p>
                      <a:pPr algn="l">
                        <a:lnSpc>
                          <a:spcPts val="1889"/>
                        </a:lnSpc>
                        <a:defRPr/>
                      </a:pPr>
                      <a:r>
                        <a:rPr lang="en-US" sz="1349" b="true">
                          <a:solidFill>
                            <a:srgbClr val="000000"/>
                          </a:solidFill>
                          <a:latin typeface="Open Sauce Bold"/>
                          <a:ea typeface="Open Sauce Bold"/>
                          <a:cs typeface="Open Sauce Bold"/>
                          <a:sym typeface="Open Sauce Bold"/>
                        </a:rPr>
                        <a:t>Elevation</a:t>
                      </a:r>
                      <a:endParaRPr lang="en-US" sz="1100"/>
                    </a:p>
                  </a:txBody>
                  <a:tcPr marL="123825" marR="123825" marT="123825" marB="12382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EFE9D4"/>
                    </a:solidFill>
                  </a:tcPr>
                </a:tc>
                <a:tc>
                  <a:txBody>
                    <a:bodyPr anchor="t" rtlCol="false"/>
                    <a:lstStyle/>
                    <a:p>
                      <a:pPr algn="l">
                        <a:lnSpc>
                          <a:spcPts val="1889"/>
                        </a:lnSpc>
                        <a:defRPr/>
                      </a:pPr>
                      <a:r>
                        <a:rPr lang="en-US" sz="1349" b="true">
                          <a:solidFill>
                            <a:srgbClr val="000000"/>
                          </a:solidFill>
                          <a:latin typeface="Open Sauce Bold"/>
                          <a:ea typeface="Open Sauce Bold"/>
                          <a:cs typeface="Open Sauce Bold"/>
                          <a:sym typeface="Open Sauce Bold"/>
                        </a:rPr>
                        <a:t>22.05</a:t>
                      </a:r>
                      <a:endParaRPr lang="en-US" sz="1100"/>
                    </a:p>
                  </a:txBody>
                  <a:tcPr marL="123825" marR="123825" marT="123825" marB="12382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EFE9D4"/>
                    </a:solidFill>
                  </a:tcPr>
                </a:tc>
                <a:tc>
                  <a:txBody>
                    <a:bodyPr anchor="t" rtlCol="false"/>
                    <a:lstStyle/>
                    <a:p>
                      <a:pPr algn="l">
                        <a:lnSpc>
                          <a:spcPts val="1889"/>
                        </a:lnSpc>
                        <a:defRPr/>
                      </a:pPr>
                      <a:r>
                        <a:rPr lang="en-US" sz="1349" b="true">
                          <a:solidFill>
                            <a:srgbClr val="000000"/>
                          </a:solidFill>
                          <a:latin typeface="Open Sauce Bold"/>
                          <a:ea typeface="Open Sauce Bold"/>
                          <a:cs typeface="Open Sauce Bold"/>
                          <a:sym typeface="Open Sauce Bold"/>
                        </a:rPr>
                        <a:t>0.2205</a:t>
                      </a:r>
                      <a:endParaRPr lang="en-US" sz="1100"/>
                    </a:p>
                  </a:txBody>
                  <a:tcPr marL="123825" marR="123825" marT="123825" marB="12382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EFE9D4"/>
                    </a:solidFill>
                  </a:tcPr>
                </a:tc>
              </a:tr>
              <a:tr h="536783">
                <a:tc>
                  <a:txBody>
                    <a:bodyPr anchor="t" rtlCol="false"/>
                    <a:lstStyle/>
                    <a:p>
                      <a:pPr algn="l">
                        <a:lnSpc>
                          <a:spcPts val="1889"/>
                        </a:lnSpc>
                        <a:defRPr/>
                      </a:pPr>
                      <a:r>
                        <a:rPr lang="en-US" sz="1349" b="true">
                          <a:solidFill>
                            <a:srgbClr val="000000"/>
                          </a:solidFill>
                          <a:latin typeface="Open Sauce Bold"/>
                          <a:ea typeface="Open Sauce Bold"/>
                          <a:cs typeface="Open Sauce Bold"/>
                          <a:sym typeface="Open Sauce Bold"/>
                        </a:rPr>
                        <a:t>3</a:t>
                      </a:r>
                      <a:endParaRPr lang="en-US" sz="1100"/>
                    </a:p>
                  </a:txBody>
                  <a:tcPr marL="123825" marR="123825" marT="123825" marB="12382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EFE9D4"/>
                    </a:solidFill>
                  </a:tcPr>
                </a:tc>
                <a:tc>
                  <a:txBody>
                    <a:bodyPr anchor="t" rtlCol="false"/>
                    <a:lstStyle/>
                    <a:p>
                      <a:pPr algn="l">
                        <a:lnSpc>
                          <a:spcPts val="1889"/>
                        </a:lnSpc>
                        <a:defRPr/>
                      </a:pPr>
                      <a:r>
                        <a:rPr lang="en-US" sz="1349" b="true">
                          <a:solidFill>
                            <a:srgbClr val="000000"/>
                          </a:solidFill>
                          <a:latin typeface="Open Sauce Bold"/>
                          <a:ea typeface="Open Sauce Bold"/>
                          <a:cs typeface="Open Sauce Bold"/>
                          <a:sym typeface="Open Sauce Bold"/>
                        </a:rPr>
                        <a:t>Rainfall</a:t>
                      </a:r>
                      <a:endParaRPr lang="en-US" sz="1100"/>
                    </a:p>
                  </a:txBody>
                  <a:tcPr marL="123825" marR="123825" marT="123825" marB="12382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EFE9D4"/>
                    </a:solidFill>
                  </a:tcPr>
                </a:tc>
                <a:tc>
                  <a:txBody>
                    <a:bodyPr anchor="t" rtlCol="false"/>
                    <a:lstStyle/>
                    <a:p>
                      <a:pPr algn="l">
                        <a:lnSpc>
                          <a:spcPts val="1889"/>
                        </a:lnSpc>
                        <a:defRPr/>
                      </a:pPr>
                      <a:r>
                        <a:rPr lang="en-US" sz="1349" b="true">
                          <a:solidFill>
                            <a:srgbClr val="000000"/>
                          </a:solidFill>
                          <a:latin typeface="Open Sauce Bold"/>
                          <a:ea typeface="Open Sauce Bold"/>
                          <a:cs typeface="Open Sauce Bold"/>
                          <a:sym typeface="Open Sauce Bold"/>
                        </a:rPr>
                        <a:t>17.69</a:t>
                      </a:r>
                      <a:endParaRPr lang="en-US" sz="1100"/>
                    </a:p>
                  </a:txBody>
                  <a:tcPr marL="123825" marR="123825" marT="123825" marB="12382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EFE9D4"/>
                    </a:solidFill>
                  </a:tcPr>
                </a:tc>
                <a:tc>
                  <a:txBody>
                    <a:bodyPr anchor="t" rtlCol="false"/>
                    <a:lstStyle/>
                    <a:p>
                      <a:pPr algn="l">
                        <a:lnSpc>
                          <a:spcPts val="1889"/>
                        </a:lnSpc>
                        <a:defRPr/>
                      </a:pPr>
                      <a:r>
                        <a:rPr lang="en-US" sz="1349" b="true">
                          <a:solidFill>
                            <a:srgbClr val="000000"/>
                          </a:solidFill>
                          <a:latin typeface="Open Sauce Bold"/>
                          <a:ea typeface="Open Sauce Bold"/>
                          <a:cs typeface="Open Sauce Bold"/>
                          <a:sym typeface="Open Sauce Bold"/>
                        </a:rPr>
                        <a:t>0.1769</a:t>
                      </a:r>
                      <a:endParaRPr lang="en-US" sz="1100"/>
                    </a:p>
                  </a:txBody>
                  <a:tcPr marL="123825" marR="123825" marT="123825" marB="12382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EFE9D4"/>
                    </a:solidFill>
                  </a:tcPr>
                </a:tc>
              </a:tr>
              <a:tr h="536783">
                <a:tc>
                  <a:txBody>
                    <a:bodyPr anchor="t" rtlCol="false"/>
                    <a:lstStyle/>
                    <a:p>
                      <a:pPr algn="l">
                        <a:lnSpc>
                          <a:spcPts val="1889"/>
                        </a:lnSpc>
                        <a:defRPr/>
                      </a:pPr>
                      <a:r>
                        <a:rPr lang="en-US" sz="1349" b="true">
                          <a:solidFill>
                            <a:srgbClr val="000000"/>
                          </a:solidFill>
                          <a:latin typeface="Open Sauce Bold"/>
                          <a:ea typeface="Open Sauce Bold"/>
                          <a:cs typeface="Open Sauce Bold"/>
                          <a:sym typeface="Open Sauce Bold"/>
                        </a:rPr>
                        <a:t>4</a:t>
                      </a:r>
                      <a:endParaRPr lang="en-US" sz="1100"/>
                    </a:p>
                  </a:txBody>
                  <a:tcPr marL="123825" marR="123825" marT="123825" marB="12382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EFE9D4"/>
                    </a:solidFill>
                  </a:tcPr>
                </a:tc>
                <a:tc>
                  <a:txBody>
                    <a:bodyPr anchor="t" rtlCol="false"/>
                    <a:lstStyle/>
                    <a:p>
                      <a:pPr algn="l">
                        <a:lnSpc>
                          <a:spcPts val="1889"/>
                        </a:lnSpc>
                        <a:defRPr/>
                      </a:pPr>
                      <a:r>
                        <a:rPr lang="en-US" sz="1349" b="true">
                          <a:solidFill>
                            <a:srgbClr val="000000"/>
                          </a:solidFill>
                          <a:latin typeface="Open Sauce Bold"/>
                          <a:ea typeface="Open Sauce Bold"/>
                          <a:cs typeface="Open Sauce Bold"/>
                          <a:sym typeface="Open Sauce Bold"/>
                        </a:rPr>
                        <a:t>LULC</a:t>
                      </a:r>
                      <a:endParaRPr lang="en-US" sz="1100"/>
                    </a:p>
                  </a:txBody>
                  <a:tcPr marL="123825" marR="123825" marT="123825" marB="12382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EFE9D4"/>
                    </a:solidFill>
                  </a:tcPr>
                </a:tc>
                <a:tc>
                  <a:txBody>
                    <a:bodyPr anchor="t" rtlCol="false"/>
                    <a:lstStyle/>
                    <a:p>
                      <a:pPr algn="l">
                        <a:lnSpc>
                          <a:spcPts val="1889"/>
                        </a:lnSpc>
                        <a:defRPr/>
                      </a:pPr>
                      <a:r>
                        <a:rPr lang="en-US" sz="1349" b="true">
                          <a:solidFill>
                            <a:srgbClr val="000000"/>
                          </a:solidFill>
                          <a:latin typeface="Open Sauce Bold"/>
                          <a:ea typeface="Open Sauce Bold"/>
                          <a:cs typeface="Open Sauce Bold"/>
                          <a:sym typeface="Open Sauce Bold"/>
                        </a:rPr>
                        <a:t>13.73</a:t>
                      </a:r>
                      <a:endParaRPr lang="en-US" sz="1100"/>
                    </a:p>
                  </a:txBody>
                  <a:tcPr marL="123825" marR="123825" marT="123825" marB="12382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EFE9D4"/>
                    </a:solidFill>
                  </a:tcPr>
                </a:tc>
                <a:tc>
                  <a:txBody>
                    <a:bodyPr anchor="t" rtlCol="false"/>
                    <a:lstStyle/>
                    <a:p>
                      <a:pPr algn="l">
                        <a:lnSpc>
                          <a:spcPts val="1889"/>
                        </a:lnSpc>
                        <a:defRPr/>
                      </a:pPr>
                      <a:r>
                        <a:rPr lang="en-US" sz="1349" b="true">
                          <a:solidFill>
                            <a:srgbClr val="000000"/>
                          </a:solidFill>
                          <a:latin typeface="Open Sauce Bold"/>
                          <a:ea typeface="Open Sauce Bold"/>
                          <a:cs typeface="Open Sauce Bold"/>
                          <a:sym typeface="Open Sauce Bold"/>
                        </a:rPr>
                        <a:t>0.1373</a:t>
                      </a:r>
                      <a:endParaRPr lang="en-US" sz="1100"/>
                    </a:p>
                  </a:txBody>
                  <a:tcPr marL="123825" marR="123825" marT="123825" marB="12382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EFE9D4"/>
                    </a:solidFill>
                  </a:tcPr>
                </a:tc>
              </a:tr>
              <a:tr h="536783">
                <a:tc>
                  <a:txBody>
                    <a:bodyPr anchor="t" rtlCol="false"/>
                    <a:lstStyle/>
                    <a:p>
                      <a:pPr algn="l">
                        <a:lnSpc>
                          <a:spcPts val="1889"/>
                        </a:lnSpc>
                        <a:defRPr/>
                      </a:pPr>
                      <a:r>
                        <a:rPr lang="en-US" sz="1349" b="true">
                          <a:solidFill>
                            <a:srgbClr val="000000"/>
                          </a:solidFill>
                          <a:latin typeface="Open Sauce Bold"/>
                          <a:ea typeface="Open Sauce Bold"/>
                          <a:cs typeface="Open Sauce Bold"/>
                          <a:sym typeface="Open Sauce Bold"/>
                        </a:rPr>
                        <a:t>5</a:t>
                      </a:r>
                      <a:endParaRPr lang="en-US" sz="1100"/>
                    </a:p>
                  </a:txBody>
                  <a:tcPr marL="123825" marR="123825" marT="123825" marB="12382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EFE9D4"/>
                    </a:solidFill>
                  </a:tcPr>
                </a:tc>
                <a:tc>
                  <a:txBody>
                    <a:bodyPr anchor="t" rtlCol="false"/>
                    <a:lstStyle/>
                    <a:p>
                      <a:pPr algn="l">
                        <a:lnSpc>
                          <a:spcPts val="1889"/>
                        </a:lnSpc>
                        <a:defRPr/>
                      </a:pPr>
                      <a:r>
                        <a:rPr lang="en-US" sz="1349" b="true">
                          <a:solidFill>
                            <a:srgbClr val="000000"/>
                          </a:solidFill>
                          <a:latin typeface="Open Sauce Bold"/>
                          <a:ea typeface="Open Sauce Bold"/>
                          <a:cs typeface="Open Sauce Bold"/>
                          <a:sym typeface="Open Sauce Bold"/>
                        </a:rPr>
                        <a:t>TWI</a:t>
                      </a:r>
                      <a:endParaRPr lang="en-US" sz="1100"/>
                    </a:p>
                  </a:txBody>
                  <a:tcPr marL="123825" marR="123825" marT="123825" marB="12382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EFE9D4"/>
                    </a:solidFill>
                  </a:tcPr>
                </a:tc>
                <a:tc>
                  <a:txBody>
                    <a:bodyPr anchor="t" rtlCol="false"/>
                    <a:lstStyle/>
                    <a:p>
                      <a:pPr algn="l">
                        <a:lnSpc>
                          <a:spcPts val="1889"/>
                        </a:lnSpc>
                        <a:defRPr/>
                      </a:pPr>
                      <a:r>
                        <a:rPr lang="en-US" sz="1349" b="true">
                          <a:solidFill>
                            <a:srgbClr val="000000"/>
                          </a:solidFill>
                          <a:latin typeface="Open Sauce Bold"/>
                          <a:ea typeface="Open Sauce Bold"/>
                          <a:cs typeface="Open Sauce Bold"/>
                          <a:sym typeface="Open Sauce Bold"/>
                        </a:rPr>
                        <a:t>8.10</a:t>
                      </a:r>
                      <a:endParaRPr lang="en-US" sz="1100"/>
                    </a:p>
                  </a:txBody>
                  <a:tcPr marL="123825" marR="123825" marT="123825" marB="12382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EFE9D4"/>
                    </a:solidFill>
                  </a:tcPr>
                </a:tc>
                <a:tc>
                  <a:txBody>
                    <a:bodyPr anchor="t" rtlCol="false"/>
                    <a:lstStyle/>
                    <a:p>
                      <a:pPr algn="l">
                        <a:lnSpc>
                          <a:spcPts val="1889"/>
                        </a:lnSpc>
                        <a:defRPr/>
                      </a:pPr>
                      <a:r>
                        <a:rPr lang="en-US" sz="1349" b="true">
                          <a:solidFill>
                            <a:srgbClr val="000000"/>
                          </a:solidFill>
                          <a:latin typeface="Open Sauce Bold"/>
                          <a:ea typeface="Open Sauce Bold"/>
                          <a:cs typeface="Open Sauce Bold"/>
                          <a:sym typeface="Open Sauce Bold"/>
                        </a:rPr>
                        <a:t>0.0810</a:t>
                      </a:r>
                      <a:endParaRPr lang="en-US" sz="1100"/>
                    </a:p>
                  </a:txBody>
                  <a:tcPr marL="123825" marR="123825" marT="123825" marB="12382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EFE9D4"/>
                    </a:solidFill>
                  </a:tcPr>
                </a:tc>
              </a:tr>
              <a:tr h="776418">
                <a:tc>
                  <a:txBody>
                    <a:bodyPr anchor="t" rtlCol="false"/>
                    <a:lstStyle/>
                    <a:p>
                      <a:pPr algn="l">
                        <a:lnSpc>
                          <a:spcPts val="1889"/>
                        </a:lnSpc>
                        <a:defRPr/>
                      </a:pPr>
                      <a:r>
                        <a:rPr lang="en-US" sz="1349" b="true">
                          <a:solidFill>
                            <a:srgbClr val="000000"/>
                          </a:solidFill>
                          <a:latin typeface="Open Sauce Bold"/>
                          <a:ea typeface="Open Sauce Bold"/>
                          <a:cs typeface="Open Sauce Bold"/>
                          <a:sym typeface="Open Sauce Bold"/>
                        </a:rPr>
                        <a:t>6</a:t>
                      </a:r>
                      <a:endParaRPr lang="en-US" sz="1100"/>
                    </a:p>
                  </a:txBody>
                  <a:tcPr marL="123825" marR="123825" marT="123825" marB="12382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EFE9D4"/>
                    </a:solidFill>
                  </a:tcPr>
                </a:tc>
                <a:tc>
                  <a:txBody>
                    <a:bodyPr anchor="t" rtlCol="false"/>
                    <a:lstStyle/>
                    <a:p>
                      <a:pPr algn="l">
                        <a:lnSpc>
                          <a:spcPts val="1889"/>
                        </a:lnSpc>
                        <a:defRPr/>
                      </a:pPr>
                      <a:r>
                        <a:rPr lang="en-US" sz="1349" b="true">
                          <a:solidFill>
                            <a:srgbClr val="000000"/>
                          </a:solidFill>
                          <a:latin typeface="Open Sauce Bold"/>
                          <a:ea typeface="Open Sauce Bold"/>
                          <a:cs typeface="Open Sauce Bold"/>
                          <a:sym typeface="Open Sauce Bold"/>
                        </a:rPr>
                        <a:t>Distance from river</a:t>
                      </a:r>
                      <a:endParaRPr lang="en-US" sz="1100"/>
                    </a:p>
                  </a:txBody>
                  <a:tcPr marL="123825" marR="123825" marT="123825" marB="12382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EFE9D4"/>
                    </a:solidFill>
                  </a:tcPr>
                </a:tc>
                <a:tc>
                  <a:txBody>
                    <a:bodyPr anchor="t" rtlCol="false"/>
                    <a:lstStyle/>
                    <a:p>
                      <a:pPr algn="l">
                        <a:lnSpc>
                          <a:spcPts val="1889"/>
                        </a:lnSpc>
                        <a:defRPr/>
                      </a:pPr>
                      <a:r>
                        <a:rPr lang="en-US" sz="1349" b="true">
                          <a:solidFill>
                            <a:srgbClr val="000000"/>
                          </a:solidFill>
                          <a:latin typeface="Open Sauce Bold"/>
                          <a:ea typeface="Open Sauce Bold"/>
                          <a:cs typeface="Open Sauce Bold"/>
                          <a:sym typeface="Open Sauce Bold"/>
                        </a:rPr>
                        <a:t>6.12</a:t>
                      </a:r>
                      <a:endParaRPr lang="en-US" sz="1100"/>
                    </a:p>
                  </a:txBody>
                  <a:tcPr marL="123825" marR="123825" marT="123825" marB="12382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EFE9D4"/>
                    </a:solidFill>
                  </a:tcPr>
                </a:tc>
                <a:tc>
                  <a:txBody>
                    <a:bodyPr anchor="t" rtlCol="false"/>
                    <a:lstStyle/>
                    <a:p>
                      <a:pPr algn="l">
                        <a:lnSpc>
                          <a:spcPts val="1889"/>
                        </a:lnSpc>
                        <a:defRPr/>
                      </a:pPr>
                      <a:r>
                        <a:rPr lang="en-US" sz="1349" b="true">
                          <a:solidFill>
                            <a:srgbClr val="000000"/>
                          </a:solidFill>
                          <a:latin typeface="Open Sauce Bold"/>
                          <a:ea typeface="Open Sauce Bold"/>
                          <a:cs typeface="Open Sauce Bold"/>
                          <a:sym typeface="Open Sauce Bold"/>
                        </a:rPr>
                        <a:t>0.0612</a:t>
                      </a:r>
                      <a:endParaRPr lang="en-US" sz="1100"/>
                    </a:p>
                  </a:txBody>
                  <a:tcPr marL="123825" marR="123825" marT="123825" marB="12382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EFE9D4"/>
                    </a:solidFill>
                  </a:tcPr>
                </a:tc>
              </a:tr>
              <a:tr h="536783">
                <a:tc>
                  <a:txBody>
                    <a:bodyPr anchor="t" rtlCol="false"/>
                    <a:lstStyle/>
                    <a:p>
                      <a:pPr algn="l">
                        <a:lnSpc>
                          <a:spcPts val="1889"/>
                        </a:lnSpc>
                        <a:defRPr/>
                      </a:pPr>
                      <a:r>
                        <a:rPr lang="en-US" sz="1349" b="true">
                          <a:solidFill>
                            <a:srgbClr val="000000"/>
                          </a:solidFill>
                          <a:latin typeface="Open Sauce Bold"/>
                          <a:ea typeface="Open Sauce Bold"/>
                          <a:cs typeface="Open Sauce Bold"/>
                          <a:sym typeface="Open Sauce Bold"/>
                        </a:rPr>
                        <a:t>7</a:t>
                      </a:r>
                      <a:endParaRPr lang="en-US" sz="1100"/>
                    </a:p>
                  </a:txBody>
                  <a:tcPr marL="123825" marR="123825" marT="123825" marB="12382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EFE9D4"/>
                    </a:solidFill>
                  </a:tcPr>
                </a:tc>
                <a:tc>
                  <a:txBody>
                    <a:bodyPr anchor="t" rtlCol="false"/>
                    <a:lstStyle/>
                    <a:p>
                      <a:pPr algn="l">
                        <a:lnSpc>
                          <a:spcPts val="1889"/>
                        </a:lnSpc>
                        <a:defRPr/>
                      </a:pPr>
                      <a:r>
                        <a:rPr lang="en-US" sz="1349" b="true">
                          <a:solidFill>
                            <a:srgbClr val="000000"/>
                          </a:solidFill>
                          <a:latin typeface="Open Sauce Bold"/>
                          <a:ea typeface="Open Sauce Bold"/>
                          <a:cs typeface="Open Sauce Bold"/>
                          <a:sym typeface="Open Sauce Bold"/>
                        </a:rPr>
                        <a:t>Drainage density</a:t>
                      </a:r>
                      <a:endParaRPr lang="en-US" sz="1100"/>
                    </a:p>
                  </a:txBody>
                  <a:tcPr marL="123825" marR="123825" marT="123825" marB="12382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EFE9D4"/>
                    </a:solidFill>
                  </a:tcPr>
                </a:tc>
                <a:tc>
                  <a:txBody>
                    <a:bodyPr anchor="t" rtlCol="false"/>
                    <a:lstStyle/>
                    <a:p>
                      <a:pPr algn="l">
                        <a:lnSpc>
                          <a:spcPts val="1889"/>
                        </a:lnSpc>
                        <a:defRPr/>
                      </a:pPr>
                      <a:r>
                        <a:rPr lang="en-US" sz="1349" b="true">
                          <a:solidFill>
                            <a:srgbClr val="000000"/>
                          </a:solidFill>
                          <a:latin typeface="Open Sauce Bold"/>
                          <a:ea typeface="Open Sauce Bold"/>
                          <a:cs typeface="Open Sauce Bold"/>
                          <a:sym typeface="Open Sauce Bold"/>
                        </a:rPr>
                        <a:t>5.87</a:t>
                      </a:r>
                      <a:endParaRPr lang="en-US" sz="1100"/>
                    </a:p>
                  </a:txBody>
                  <a:tcPr marL="123825" marR="123825" marT="123825" marB="12382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EFE9D4"/>
                    </a:solidFill>
                  </a:tcPr>
                </a:tc>
                <a:tc>
                  <a:txBody>
                    <a:bodyPr anchor="t" rtlCol="false"/>
                    <a:lstStyle/>
                    <a:p>
                      <a:pPr algn="l">
                        <a:lnSpc>
                          <a:spcPts val="1889"/>
                        </a:lnSpc>
                        <a:defRPr/>
                      </a:pPr>
                      <a:r>
                        <a:rPr lang="en-US" sz="1349" b="true">
                          <a:solidFill>
                            <a:srgbClr val="000000"/>
                          </a:solidFill>
                          <a:latin typeface="Open Sauce Bold"/>
                          <a:ea typeface="Open Sauce Bold"/>
                          <a:cs typeface="Open Sauce Bold"/>
                          <a:sym typeface="Open Sauce Bold"/>
                        </a:rPr>
                        <a:t>0.0587</a:t>
                      </a:r>
                      <a:endParaRPr lang="en-US" sz="1100"/>
                    </a:p>
                  </a:txBody>
                  <a:tcPr marL="123825" marR="123825" marT="123825" marB="12382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EFE9D4"/>
                    </a:solidFill>
                  </a:tcPr>
                </a:tc>
              </a:tr>
            </a:tbl>
          </a:graphicData>
        </a:graphic>
      </p:graphicFrame>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3F1EA"/>
        </a:solidFill>
      </p:bgPr>
    </p:bg>
    <p:spTree>
      <p:nvGrpSpPr>
        <p:cNvPr id="1" name=""/>
        <p:cNvGrpSpPr/>
        <p:nvPr/>
      </p:nvGrpSpPr>
      <p:grpSpPr>
        <a:xfrm>
          <a:off x="0" y="0"/>
          <a:ext cx="0" cy="0"/>
          <a:chOff x="0" y="0"/>
          <a:chExt cx="0" cy="0"/>
        </a:xfrm>
      </p:grpSpPr>
      <p:sp>
        <p:nvSpPr>
          <p:cNvPr name="AutoShape 2" id="2"/>
          <p:cNvSpPr/>
          <p:nvPr/>
        </p:nvSpPr>
        <p:spPr>
          <a:xfrm flipV="true">
            <a:off x="0" y="1551443"/>
            <a:ext cx="5426039" cy="0"/>
          </a:xfrm>
          <a:prstGeom prst="line">
            <a:avLst/>
          </a:prstGeom>
          <a:ln cap="flat" w="38100">
            <a:solidFill>
              <a:srgbClr val="A2A452"/>
            </a:solidFill>
            <a:prstDash val="solid"/>
            <a:headEnd type="none" len="sm" w="sm"/>
            <a:tailEnd type="none" len="sm" w="sm"/>
          </a:ln>
        </p:spPr>
      </p:sp>
      <p:sp>
        <p:nvSpPr>
          <p:cNvPr name="Freeform 3" id="3"/>
          <p:cNvSpPr/>
          <p:nvPr/>
        </p:nvSpPr>
        <p:spPr>
          <a:xfrm flipH="false" flipV="false" rot="0">
            <a:off x="187444" y="404943"/>
            <a:ext cx="707906" cy="707906"/>
          </a:xfrm>
          <a:custGeom>
            <a:avLst/>
            <a:gdLst/>
            <a:ahLst/>
            <a:cxnLst/>
            <a:rect r="r" b="b" t="t" l="l"/>
            <a:pathLst>
              <a:path h="707906" w="707906">
                <a:moveTo>
                  <a:pt x="0" y="0"/>
                </a:moveTo>
                <a:lnTo>
                  <a:pt x="707906" y="0"/>
                </a:lnTo>
                <a:lnTo>
                  <a:pt x="707906" y="707906"/>
                </a:lnTo>
                <a:lnTo>
                  <a:pt x="0" y="7079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7184" y="1928440"/>
            <a:ext cx="5982623" cy="7086784"/>
          </a:xfrm>
          <a:custGeom>
            <a:avLst/>
            <a:gdLst/>
            <a:ahLst/>
            <a:cxnLst/>
            <a:rect r="r" b="b" t="t" l="l"/>
            <a:pathLst>
              <a:path h="7086784" w="5982623">
                <a:moveTo>
                  <a:pt x="0" y="0"/>
                </a:moveTo>
                <a:lnTo>
                  <a:pt x="5982623" y="0"/>
                </a:lnTo>
                <a:lnTo>
                  <a:pt x="5982623" y="7086784"/>
                </a:lnTo>
                <a:lnTo>
                  <a:pt x="0" y="7086784"/>
                </a:lnTo>
                <a:lnTo>
                  <a:pt x="0" y="0"/>
                </a:lnTo>
                <a:close/>
              </a:path>
            </a:pathLst>
          </a:custGeom>
          <a:blipFill>
            <a:blip r:embed="rId4"/>
            <a:stretch>
              <a:fillRect l="-3719" t="0" r="-2002" b="0"/>
            </a:stretch>
          </a:blipFill>
        </p:spPr>
      </p:sp>
      <p:sp>
        <p:nvSpPr>
          <p:cNvPr name="Freeform 5" id="5"/>
          <p:cNvSpPr/>
          <p:nvPr/>
        </p:nvSpPr>
        <p:spPr>
          <a:xfrm flipH="false" flipV="false" rot="0">
            <a:off x="6251022" y="1903868"/>
            <a:ext cx="5893536" cy="7111356"/>
          </a:xfrm>
          <a:custGeom>
            <a:avLst/>
            <a:gdLst/>
            <a:ahLst/>
            <a:cxnLst/>
            <a:rect r="r" b="b" t="t" l="l"/>
            <a:pathLst>
              <a:path h="7111356" w="5893536">
                <a:moveTo>
                  <a:pt x="0" y="0"/>
                </a:moveTo>
                <a:lnTo>
                  <a:pt x="5893536" y="0"/>
                </a:lnTo>
                <a:lnTo>
                  <a:pt x="5893536" y="7111356"/>
                </a:lnTo>
                <a:lnTo>
                  <a:pt x="0" y="7111356"/>
                </a:lnTo>
                <a:lnTo>
                  <a:pt x="0" y="0"/>
                </a:lnTo>
                <a:close/>
              </a:path>
            </a:pathLst>
          </a:custGeom>
          <a:blipFill>
            <a:blip r:embed="rId5"/>
            <a:stretch>
              <a:fillRect l="0" t="0" r="0" b="0"/>
            </a:stretch>
          </a:blipFill>
        </p:spPr>
      </p:sp>
      <p:sp>
        <p:nvSpPr>
          <p:cNvPr name="Freeform 6" id="6"/>
          <p:cNvSpPr/>
          <p:nvPr/>
        </p:nvSpPr>
        <p:spPr>
          <a:xfrm flipH="false" flipV="false" rot="0">
            <a:off x="12335058" y="1903868"/>
            <a:ext cx="5875758" cy="7111356"/>
          </a:xfrm>
          <a:custGeom>
            <a:avLst/>
            <a:gdLst/>
            <a:ahLst/>
            <a:cxnLst/>
            <a:rect r="r" b="b" t="t" l="l"/>
            <a:pathLst>
              <a:path h="7111356" w="5875758">
                <a:moveTo>
                  <a:pt x="0" y="0"/>
                </a:moveTo>
                <a:lnTo>
                  <a:pt x="5875758" y="0"/>
                </a:lnTo>
                <a:lnTo>
                  <a:pt x="5875758" y="7111356"/>
                </a:lnTo>
                <a:lnTo>
                  <a:pt x="0" y="7111356"/>
                </a:lnTo>
                <a:lnTo>
                  <a:pt x="0" y="0"/>
                </a:lnTo>
                <a:close/>
              </a:path>
            </a:pathLst>
          </a:custGeom>
          <a:blipFill>
            <a:blip r:embed="rId6"/>
            <a:stretch>
              <a:fillRect l="0" t="0" r="0" b="0"/>
            </a:stretch>
          </a:blipFill>
        </p:spPr>
      </p:sp>
      <p:sp>
        <p:nvSpPr>
          <p:cNvPr name="TextBox 7" id="7"/>
          <p:cNvSpPr txBox="true"/>
          <p:nvPr/>
        </p:nvSpPr>
        <p:spPr>
          <a:xfrm rot="0">
            <a:off x="1028700" y="509718"/>
            <a:ext cx="9074155" cy="688690"/>
          </a:xfrm>
          <a:prstGeom prst="rect">
            <a:avLst/>
          </a:prstGeom>
        </p:spPr>
        <p:txBody>
          <a:bodyPr anchor="t" rtlCol="false" tIns="0" lIns="0" bIns="0" rIns="0">
            <a:spAutoFit/>
          </a:bodyPr>
          <a:lstStyle/>
          <a:p>
            <a:pPr algn="l" marL="0" indent="0" lvl="0">
              <a:lnSpc>
                <a:spcPts val="5206"/>
              </a:lnSpc>
            </a:pPr>
            <a:r>
              <a:rPr lang="en-US" b="true" sz="5206" spc="-104">
                <a:solidFill>
                  <a:srgbClr val="A2A452"/>
                </a:solidFill>
                <a:latin typeface="Open Sauce Bold"/>
                <a:ea typeface="Open Sauce Bold"/>
                <a:cs typeface="Open Sauce Bold"/>
                <a:sym typeface="Open Sauce Bold"/>
              </a:rPr>
              <a:t>Reclassifying layers in QGIS</a:t>
            </a:r>
          </a:p>
        </p:txBody>
      </p:sp>
      <p:sp>
        <p:nvSpPr>
          <p:cNvPr name="TextBox 8" id="8"/>
          <p:cNvSpPr txBox="true"/>
          <p:nvPr/>
        </p:nvSpPr>
        <p:spPr>
          <a:xfrm rot="0">
            <a:off x="77184" y="9258300"/>
            <a:ext cx="3851591" cy="419100"/>
          </a:xfrm>
          <a:prstGeom prst="rect">
            <a:avLst/>
          </a:prstGeom>
        </p:spPr>
        <p:txBody>
          <a:bodyPr anchor="t" rtlCol="false" tIns="0" lIns="0" bIns="0" rIns="0">
            <a:spAutoFit/>
          </a:bodyPr>
          <a:lstStyle/>
          <a:p>
            <a:pPr algn="l">
              <a:lnSpc>
                <a:spcPts val="3360"/>
              </a:lnSpc>
            </a:pPr>
            <a:r>
              <a:rPr lang="en-US" sz="2800" spc="-56">
                <a:solidFill>
                  <a:srgbClr val="625937"/>
                </a:solidFill>
                <a:latin typeface="Open Sauce"/>
                <a:ea typeface="Open Sauce"/>
                <a:cs typeface="Open Sauce"/>
                <a:sym typeface="Open Sauce"/>
              </a:rPr>
              <a:t>Reclassified Elevation</a:t>
            </a:r>
          </a:p>
        </p:txBody>
      </p:sp>
      <p:sp>
        <p:nvSpPr>
          <p:cNvPr name="TextBox 9" id="9"/>
          <p:cNvSpPr txBox="true"/>
          <p:nvPr/>
        </p:nvSpPr>
        <p:spPr>
          <a:xfrm rot="0">
            <a:off x="6251022" y="9258300"/>
            <a:ext cx="3851591" cy="419100"/>
          </a:xfrm>
          <a:prstGeom prst="rect">
            <a:avLst/>
          </a:prstGeom>
        </p:spPr>
        <p:txBody>
          <a:bodyPr anchor="t" rtlCol="false" tIns="0" lIns="0" bIns="0" rIns="0">
            <a:spAutoFit/>
          </a:bodyPr>
          <a:lstStyle/>
          <a:p>
            <a:pPr algn="l">
              <a:lnSpc>
                <a:spcPts val="3360"/>
              </a:lnSpc>
            </a:pPr>
            <a:r>
              <a:rPr lang="en-US" sz="2800" spc="-56">
                <a:solidFill>
                  <a:srgbClr val="625937"/>
                </a:solidFill>
                <a:latin typeface="Open Sauce"/>
                <a:ea typeface="Open Sauce"/>
                <a:cs typeface="Open Sauce"/>
                <a:sym typeface="Open Sauce"/>
              </a:rPr>
              <a:t>Reclassified Slope</a:t>
            </a:r>
          </a:p>
        </p:txBody>
      </p:sp>
      <p:sp>
        <p:nvSpPr>
          <p:cNvPr name="TextBox 10" id="10"/>
          <p:cNvSpPr txBox="true"/>
          <p:nvPr/>
        </p:nvSpPr>
        <p:spPr>
          <a:xfrm rot="0">
            <a:off x="12335058" y="9258300"/>
            <a:ext cx="3851591" cy="419100"/>
          </a:xfrm>
          <a:prstGeom prst="rect">
            <a:avLst/>
          </a:prstGeom>
        </p:spPr>
        <p:txBody>
          <a:bodyPr anchor="t" rtlCol="false" tIns="0" lIns="0" bIns="0" rIns="0">
            <a:spAutoFit/>
          </a:bodyPr>
          <a:lstStyle/>
          <a:p>
            <a:pPr algn="l">
              <a:lnSpc>
                <a:spcPts val="3360"/>
              </a:lnSpc>
            </a:pPr>
            <a:r>
              <a:rPr lang="en-US" sz="2800" spc="-56">
                <a:solidFill>
                  <a:srgbClr val="625937"/>
                </a:solidFill>
                <a:latin typeface="Open Sauce"/>
                <a:ea typeface="Open Sauce"/>
                <a:cs typeface="Open Sauce"/>
                <a:sym typeface="Open Sauce"/>
              </a:rPr>
              <a:t>Reclassified TWI</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3F1EA"/>
        </a:solidFill>
      </p:bgPr>
    </p:bg>
    <p:spTree>
      <p:nvGrpSpPr>
        <p:cNvPr id="1" name=""/>
        <p:cNvGrpSpPr/>
        <p:nvPr/>
      </p:nvGrpSpPr>
      <p:grpSpPr>
        <a:xfrm>
          <a:off x="0" y="0"/>
          <a:ext cx="0" cy="0"/>
          <a:chOff x="0" y="0"/>
          <a:chExt cx="0" cy="0"/>
        </a:xfrm>
      </p:grpSpPr>
      <p:sp>
        <p:nvSpPr>
          <p:cNvPr name="AutoShape 2" id="2"/>
          <p:cNvSpPr/>
          <p:nvPr/>
        </p:nvSpPr>
        <p:spPr>
          <a:xfrm flipV="true">
            <a:off x="0" y="1551443"/>
            <a:ext cx="5426039" cy="0"/>
          </a:xfrm>
          <a:prstGeom prst="line">
            <a:avLst/>
          </a:prstGeom>
          <a:ln cap="flat" w="38100">
            <a:solidFill>
              <a:srgbClr val="A2A452"/>
            </a:solidFill>
            <a:prstDash val="solid"/>
            <a:headEnd type="none" len="sm" w="sm"/>
            <a:tailEnd type="none" len="sm" w="sm"/>
          </a:ln>
        </p:spPr>
      </p:sp>
      <p:sp>
        <p:nvSpPr>
          <p:cNvPr name="Freeform 3" id="3"/>
          <p:cNvSpPr/>
          <p:nvPr/>
        </p:nvSpPr>
        <p:spPr>
          <a:xfrm flipH="false" flipV="false" rot="0">
            <a:off x="187444" y="404943"/>
            <a:ext cx="707906" cy="707906"/>
          </a:xfrm>
          <a:custGeom>
            <a:avLst/>
            <a:gdLst/>
            <a:ahLst/>
            <a:cxnLst/>
            <a:rect r="r" b="b" t="t" l="l"/>
            <a:pathLst>
              <a:path h="707906" w="707906">
                <a:moveTo>
                  <a:pt x="0" y="0"/>
                </a:moveTo>
                <a:lnTo>
                  <a:pt x="707906" y="0"/>
                </a:lnTo>
                <a:lnTo>
                  <a:pt x="707906" y="707906"/>
                </a:lnTo>
                <a:lnTo>
                  <a:pt x="0" y="7079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87444" y="1903868"/>
            <a:ext cx="5774387" cy="7111356"/>
          </a:xfrm>
          <a:custGeom>
            <a:avLst/>
            <a:gdLst/>
            <a:ahLst/>
            <a:cxnLst/>
            <a:rect r="r" b="b" t="t" l="l"/>
            <a:pathLst>
              <a:path h="7111356" w="5774387">
                <a:moveTo>
                  <a:pt x="0" y="0"/>
                </a:moveTo>
                <a:lnTo>
                  <a:pt x="5774387" y="0"/>
                </a:lnTo>
                <a:lnTo>
                  <a:pt x="5774387" y="7111356"/>
                </a:lnTo>
                <a:lnTo>
                  <a:pt x="0" y="7111356"/>
                </a:lnTo>
                <a:lnTo>
                  <a:pt x="0" y="0"/>
                </a:lnTo>
                <a:close/>
              </a:path>
            </a:pathLst>
          </a:custGeom>
          <a:blipFill>
            <a:blip r:embed="rId4"/>
            <a:stretch>
              <a:fillRect l="-1909" t="0" r="0" b="0"/>
            </a:stretch>
          </a:blipFill>
        </p:spPr>
      </p:sp>
      <p:sp>
        <p:nvSpPr>
          <p:cNvPr name="Freeform 5" id="5"/>
          <p:cNvSpPr/>
          <p:nvPr/>
        </p:nvSpPr>
        <p:spPr>
          <a:xfrm flipH="false" flipV="false" rot="0">
            <a:off x="6251022" y="1903868"/>
            <a:ext cx="5796131" cy="7111356"/>
          </a:xfrm>
          <a:custGeom>
            <a:avLst/>
            <a:gdLst/>
            <a:ahLst/>
            <a:cxnLst/>
            <a:rect r="r" b="b" t="t" l="l"/>
            <a:pathLst>
              <a:path h="7111356" w="5796131">
                <a:moveTo>
                  <a:pt x="0" y="0"/>
                </a:moveTo>
                <a:lnTo>
                  <a:pt x="5796131" y="0"/>
                </a:lnTo>
                <a:lnTo>
                  <a:pt x="5796131" y="7111356"/>
                </a:lnTo>
                <a:lnTo>
                  <a:pt x="0" y="7111356"/>
                </a:lnTo>
                <a:lnTo>
                  <a:pt x="0" y="0"/>
                </a:lnTo>
                <a:close/>
              </a:path>
            </a:pathLst>
          </a:custGeom>
          <a:blipFill>
            <a:blip r:embed="rId5"/>
            <a:stretch>
              <a:fillRect l="-2657" t="0" r="-1476" b="0"/>
            </a:stretch>
          </a:blipFill>
        </p:spPr>
      </p:sp>
      <p:sp>
        <p:nvSpPr>
          <p:cNvPr name="Freeform 6" id="6"/>
          <p:cNvSpPr/>
          <p:nvPr/>
        </p:nvSpPr>
        <p:spPr>
          <a:xfrm flipH="false" flipV="false" rot="0">
            <a:off x="12332903" y="1903868"/>
            <a:ext cx="5720761" cy="7111356"/>
          </a:xfrm>
          <a:custGeom>
            <a:avLst/>
            <a:gdLst/>
            <a:ahLst/>
            <a:cxnLst/>
            <a:rect r="r" b="b" t="t" l="l"/>
            <a:pathLst>
              <a:path h="7111356" w="5720761">
                <a:moveTo>
                  <a:pt x="0" y="0"/>
                </a:moveTo>
                <a:lnTo>
                  <a:pt x="5720761" y="0"/>
                </a:lnTo>
                <a:lnTo>
                  <a:pt x="5720761" y="7111356"/>
                </a:lnTo>
                <a:lnTo>
                  <a:pt x="0" y="7111356"/>
                </a:lnTo>
                <a:lnTo>
                  <a:pt x="0" y="0"/>
                </a:lnTo>
                <a:close/>
              </a:path>
            </a:pathLst>
          </a:custGeom>
          <a:blipFill>
            <a:blip r:embed="rId6"/>
            <a:stretch>
              <a:fillRect l="-4787" t="0" r="-1496" b="0"/>
            </a:stretch>
          </a:blipFill>
        </p:spPr>
      </p:sp>
      <p:sp>
        <p:nvSpPr>
          <p:cNvPr name="TextBox 7" id="7"/>
          <p:cNvSpPr txBox="true"/>
          <p:nvPr/>
        </p:nvSpPr>
        <p:spPr>
          <a:xfrm rot="0">
            <a:off x="1028700" y="509718"/>
            <a:ext cx="9074155" cy="688690"/>
          </a:xfrm>
          <a:prstGeom prst="rect">
            <a:avLst/>
          </a:prstGeom>
        </p:spPr>
        <p:txBody>
          <a:bodyPr anchor="t" rtlCol="false" tIns="0" lIns="0" bIns="0" rIns="0">
            <a:spAutoFit/>
          </a:bodyPr>
          <a:lstStyle/>
          <a:p>
            <a:pPr algn="l" marL="0" indent="0" lvl="0">
              <a:lnSpc>
                <a:spcPts val="5206"/>
              </a:lnSpc>
            </a:pPr>
            <a:r>
              <a:rPr lang="en-US" b="true" sz="5206" spc="-104">
                <a:solidFill>
                  <a:srgbClr val="A2A452"/>
                </a:solidFill>
                <a:latin typeface="Open Sauce Bold"/>
                <a:ea typeface="Open Sauce Bold"/>
                <a:cs typeface="Open Sauce Bold"/>
                <a:sym typeface="Open Sauce Bold"/>
              </a:rPr>
              <a:t>Reclassifying layers in QGIS</a:t>
            </a:r>
          </a:p>
        </p:txBody>
      </p:sp>
      <p:sp>
        <p:nvSpPr>
          <p:cNvPr name="TextBox 8" id="8"/>
          <p:cNvSpPr txBox="true"/>
          <p:nvPr/>
        </p:nvSpPr>
        <p:spPr>
          <a:xfrm rot="0">
            <a:off x="187444" y="9258300"/>
            <a:ext cx="5774387" cy="419100"/>
          </a:xfrm>
          <a:prstGeom prst="rect">
            <a:avLst/>
          </a:prstGeom>
        </p:spPr>
        <p:txBody>
          <a:bodyPr anchor="t" rtlCol="false" tIns="0" lIns="0" bIns="0" rIns="0">
            <a:spAutoFit/>
          </a:bodyPr>
          <a:lstStyle/>
          <a:p>
            <a:pPr algn="l">
              <a:lnSpc>
                <a:spcPts val="3360"/>
              </a:lnSpc>
            </a:pPr>
            <a:r>
              <a:rPr lang="en-US" sz="2800" spc="-56">
                <a:solidFill>
                  <a:srgbClr val="625937"/>
                </a:solidFill>
                <a:latin typeface="Open Sauce"/>
                <a:ea typeface="Open Sauce"/>
                <a:cs typeface="Open Sauce"/>
                <a:sym typeface="Open Sauce"/>
              </a:rPr>
              <a:t>Reclassified Dist. from River</a:t>
            </a:r>
          </a:p>
        </p:txBody>
      </p:sp>
      <p:sp>
        <p:nvSpPr>
          <p:cNvPr name="TextBox 9" id="9"/>
          <p:cNvSpPr txBox="true"/>
          <p:nvPr/>
        </p:nvSpPr>
        <p:spPr>
          <a:xfrm rot="0">
            <a:off x="6251022" y="9258300"/>
            <a:ext cx="5796131" cy="419100"/>
          </a:xfrm>
          <a:prstGeom prst="rect">
            <a:avLst/>
          </a:prstGeom>
        </p:spPr>
        <p:txBody>
          <a:bodyPr anchor="t" rtlCol="false" tIns="0" lIns="0" bIns="0" rIns="0">
            <a:spAutoFit/>
          </a:bodyPr>
          <a:lstStyle/>
          <a:p>
            <a:pPr algn="l">
              <a:lnSpc>
                <a:spcPts val="3360"/>
              </a:lnSpc>
            </a:pPr>
            <a:r>
              <a:rPr lang="en-US" sz="2800" spc="-56">
                <a:solidFill>
                  <a:srgbClr val="625937"/>
                </a:solidFill>
                <a:latin typeface="Open Sauce"/>
                <a:ea typeface="Open Sauce"/>
                <a:cs typeface="Open Sauce"/>
                <a:sym typeface="Open Sauce"/>
              </a:rPr>
              <a:t>Reclassified Drainage Density</a:t>
            </a:r>
          </a:p>
        </p:txBody>
      </p:sp>
      <p:sp>
        <p:nvSpPr>
          <p:cNvPr name="TextBox 10" id="10"/>
          <p:cNvSpPr txBox="true"/>
          <p:nvPr/>
        </p:nvSpPr>
        <p:spPr>
          <a:xfrm rot="0">
            <a:off x="12335058" y="9258300"/>
            <a:ext cx="3851591" cy="419100"/>
          </a:xfrm>
          <a:prstGeom prst="rect">
            <a:avLst/>
          </a:prstGeom>
        </p:spPr>
        <p:txBody>
          <a:bodyPr anchor="t" rtlCol="false" tIns="0" lIns="0" bIns="0" rIns="0">
            <a:spAutoFit/>
          </a:bodyPr>
          <a:lstStyle/>
          <a:p>
            <a:pPr algn="l">
              <a:lnSpc>
                <a:spcPts val="3360"/>
              </a:lnSpc>
            </a:pPr>
            <a:r>
              <a:rPr lang="en-US" sz="2800" spc="-56">
                <a:solidFill>
                  <a:srgbClr val="625937"/>
                </a:solidFill>
                <a:latin typeface="Open Sauce"/>
                <a:ea typeface="Open Sauce"/>
                <a:cs typeface="Open Sauce"/>
                <a:sym typeface="Open Sauce"/>
              </a:rPr>
              <a:t>Reclassified LULC</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3F1EA"/>
        </a:solidFill>
      </p:bgPr>
    </p:bg>
    <p:spTree>
      <p:nvGrpSpPr>
        <p:cNvPr id="1" name=""/>
        <p:cNvGrpSpPr/>
        <p:nvPr/>
      </p:nvGrpSpPr>
      <p:grpSpPr>
        <a:xfrm>
          <a:off x="0" y="0"/>
          <a:ext cx="0" cy="0"/>
          <a:chOff x="0" y="0"/>
          <a:chExt cx="0" cy="0"/>
        </a:xfrm>
      </p:grpSpPr>
      <p:sp>
        <p:nvSpPr>
          <p:cNvPr name="AutoShape 2" id="2"/>
          <p:cNvSpPr/>
          <p:nvPr/>
        </p:nvSpPr>
        <p:spPr>
          <a:xfrm flipV="true">
            <a:off x="0" y="1551443"/>
            <a:ext cx="5426039" cy="0"/>
          </a:xfrm>
          <a:prstGeom prst="line">
            <a:avLst/>
          </a:prstGeom>
          <a:ln cap="flat" w="38100">
            <a:solidFill>
              <a:srgbClr val="A2A452"/>
            </a:solidFill>
            <a:prstDash val="solid"/>
            <a:headEnd type="none" len="sm" w="sm"/>
            <a:tailEnd type="none" len="sm" w="sm"/>
          </a:ln>
        </p:spPr>
      </p:sp>
      <p:sp>
        <p:nvSpPr>
          <p:cNvPr name="Freeform 3" id="3"/>
          <p:cNvSpPr/>
          <p:nvPr/>
        </p:nvSpPr>
        <p:spPr>
          <a:xfrm flipH="false" flipV="false" rot="0">
            <a:off x="187444" y="404943"/>
            <a:ext cx="707906" cy="707906"/>
          </a:xfrm>
          <a:custGeom>
            <a:avLst/>
            <a:gdLst/>
            <a:ahLst/>
            <a:cxnLst/>
            <a:rect r="r" b="b" t="t" l="l"/>
            <a:pathLst>
              <a:path h="707906" w="707906">
                <a:moveTo>
                  <a:pt x="0" y="0"/>
                </a:moveTo>
                <a:lnTo>
                  <a:pt x="707906" y="0"/>
                </a:lnTo>
                <a:lnTo>
                  <a:pt x="707906" y="707906"/>
                </a:lnTo>
                <a:lnTo>
                  <a:pt x="0" y="7079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961831" y="1708272"/>
            <a:ext cx="6209898" cy="7550028"/>
          </a:xfrm>
          <a:custGeom>
            <a:avLst/>
            <a:gdLst/>
            <a:ahLst/>
            <a:cxnLst/>
            <a:rect r="r" b="b" t="t" l="l"/>
            <a:pathLst>
              <a:path h="7550028" w="6209898">
                <a:moveTo>
                  <a:pt x="0" y="0"/>
                </a:moveTo>
                <a:lnTo>
                  <a:pt x="6209898" y="0"/>
                </a:lnTo>
                <a:lnTo>
                  <a:pt x="6209898" y="7550028"/>
                </a:lnTo>
                <a:lnTo>
                  <a:pt x="0" y="7550028"/>
                </a:lnTo>
                <a:lnTo>
                  <a:pt x="0" y="0"/>
                </a:lnTo>
                <a:close/>
              </a:path>
            </a:pathLst>
          </a:custGeom>
          <a:blipFill>
            <a:blip r:embed="rId4"/>
            <a:stretch>
              <a:fillRect l="0" t="0" r="0" b="0"/>
            </a:stretch>
          </a:blipFill>
        </p:spPr>
      </p:sp>
      <p:sp>
        <p:nvSpPr>
          <p:cNvPr name="TextBox 5" id="5"/>
          <p:cNvSpPr txBox="true"/>
          <p:nvPr/>
        </p:nvSpPr>
        <p:spPr>
          <a:xfrm rot="0">
            <a:off x="1028700" y="509718"/>
            <a:ext cx="9074155" cy="688690"/>
          </a:xfrm>
          <a:prstGeom prst="rect">
            <a:avLst/>
          </a:prstGeom>
        </p:spPr>
        <p:txBody>
          <a:bodyPr anchor="t" rtlCol="false" tIns="0" lIns="0" bIns="0" rIns="0">
            <a:spAutoFit/>
          </a:bodyPr>
          <a:lstStyle/>
          <a:p>
            <a:pPr algn="l" marL="0" indent="0" lvl="0">
              <a:lnSpc>
                <a:spcPts val="5206"/>
              </a:lnSpc>
            </a:pPr>
            <a:r>
              <a:rPr lang="en-US" b="true" sz="5206" spc="-104">
                <a:solidFill>
                  <a:srgbClr val="A2A452"/>
                </a:solidFill>
                <a:latin typeface="Open Sauce Bold"/>
                <a:ea typeface="Open Sauce Bold"/>
                <a:cs typeface="Open Sauce Bold"/>
                <a:sym typeface="Open Sauce Bold"/>
              </a:rPr>
              <a:t>Reclassifying layers in QGIS</a:t>
            </a:r>
          </a:p>
        </p:txBody>
      </p:sp>
      <p:sp>
        <p:nvSpPr>
          <p:cNvPr name="TextBox 6" id="6"/>
          <p:cNvSpPr txBox="true"/>
          <p:nvPr/>
        </p:nvSpPr>
        <p:spPr>
          <a:xfrm rot="0">
            <a:off x="5961831" y="9395233"/>
            <a:ext cx="5774387" cy="419100"/>
          </a:xfrm>
          <a:prstGeom prst="rect">
            <a:avLst/>
          </a:prstGeom>
        </p:spPr>
        <p:txBody>
          <a:bodyPr anchor="t" rtlCol="false" tIns="0" lIns="0" bIns="0" rIns="0">
            <a:spAutoFit/>
          </a:bodyPr>
          <a:lstStyle/>
          <a:p>
            <a:pPr algn="l">
              <a:lnSpc>
                <a:spcPts val="3360"/>
              </a:lnSpc>
            </a:pPr>
            <a:r>
              <a:rPr lang="en-US" sz="2800" spc="-56">
                <a:solidFill>
                  <a:srgbClr val="625937"/>
                </a:solidFill>
                <a:latin typeface="Open Sauce"/>
                <a:ea typeface="Open Sauce"/>
                <a:cs typeface="Open Sauce"/>
                <a:sym typeface="Open Sauce"/>
              </a:rPr>
              <a:t>Reclassified Rainfall</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3F1EA"/>
        </a:solidFill>
      </p:bgPr>
    </p:bg>
    <p:spTree>
      <p:nvGrpSpPr>
        <p:cNvPr id="1" name=""/>
        <p:cNvGrpSpPr/>
        <p:nvPr/>
      </p:nvGrpSpPr>
      <p:grpSpPr>
        <a:xfrm>
          <a:off x="0" y="0"/>
          <a:ext cx="0" cy="0"/>
          <a:chOff x="0" y="0"/>
          <a:chExt cx="0" cy="0"/>
        </a:xfrm>
      </p:grpSpPr>
      <p:sp>
        <p:nvSpPr>
          <p:cNvPr name="AutoShape 2" id="2"/>
          <p:cNvSpPr/>
          <p:nvPr/>
        </p:nvSpPr>
        <p:spPr>
          <a:xfrm flipV="true">
            <a:off x="0" y="1551443"/>
            <a:ext cx="5426039" cy="0"/>
          </a:xfrm>
          <a:prstGeom prst="line">
            <a:avLst/>
          </a:prstGeom>
          <a:ln cap="flat" w="38100">
            <a:solidFill>
              <a:srgbClr val="A2A452"/>
            </a:solidFill>
            <a:prstDash val="solid"/>
            <a:headEnd type="none" len="sm" w="sm"/>
            <a:tailEnd type="none" len="sm" w="sm"/>
          </a:ln>
        </p:spPr>
      </p:sp>
      <p:sp>
        <p:nvSpPr>
          <p:cNvPr name="Freeform 3" id="3"/>
          <p:cNvSpPr/>
          <p:nvPr/>
        </p:nvSpPr>
        <p:spPr>
          <a:xfrm flipH="false" flipV="false" rot="0">
            <a:off x="187444" y="404943"/>
            <a:ext cx="707906" cy="707906"/>
          </a:xfrm>
          <a:custGeom>
            <a:avLst/>
            <a:gdLst/>
            <a:ahLst/>
            <a:cxnLst/>
            <a:rect r="r" b="b" t="t" l="l"/>
            <a:pathLst>
              <a:path h="707906" w="707906">
                <a:moveTo>
                  <a:pt x="0" y="0"/>
                </a:moveTo>
                <a:lnTo>
                  <a:pt x="707906" y="0"/>
                </a:lnTo>
                <a:lnTo>
                  <a:pt x="707906" y="707906"/>
                </a:lnTo>
                <a:lnTo>
                  <a:pt x="0" y="7079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497900" y="498171"/>
            <a:ext cx="7057810" cy="8593985"/>
          </a:xfrm>
          <a:custGeom>
            <a:avLst/>
            <a:gdLst/>
            <a:ahLst/>
            <a:cxnLst/>
            <a:rect r="r" b="b" t="t" l="l"/>
            <a:pathLst>
              <a:path h="8593985" w="7057810">
                <a:moveTo>
                  <a:pt x="0" y="0"/>
                </a:moveTo>
                <a:lnTo>
                  <a:pt x="7057810" y="0"/>
                </a:lnTo>
                <a:lnTo>
                  <a:pt x="7057810" y="8593985"/>
                </a:lnTo>
                <a:lnTo>
                  <a:pt x="0" y="8593985"/>
                </a:lnTo>
                <a:lnTo>
                  <a:pt x="0" y="0"/>
                </a:lnTo>
                <a:close/>
              </a:path>
            </a:pathLst>
          </a:custGeom>
          <a:blipFill>
            <a:blip r:embed="rId4"/>
            <a:stretch>
              <a:fillRect l="0" t="0" r="0" b="0"/>
            </a:stretch>
          </a:blipFill>
        </p:spPr>
      </p:sp>
      <p:sp>
        <p:nvSpPr>
          <p:cNvPr name="Freeform 5" id="5"/>
          <p:cNvSpPr/>
          <p:nvPr/>
        </p:nvSpPr>
        <p:spPr>
          <a:xfrm flipH="false" flipV="false" rot="0">
            <a:off x="9144000" y="7366709"/>
            <a:ext cx="2556791" cy="2531601"/>
          </a:xfrm>
          <a:custGeom>
            <a:avLst/>
            <a:gdLst/>
            <a:ahLst/>
            <a:cxnLst/>
            <a:rect r="r" b="b" t="t" l="l"/>
            <a:pathLst>
              <a:path h="2531601" w="2556791">
                <a:moveTo>
                  <a:pt x="0" y="0"/>
                </a:moveTo>
                <a:lnTo>
                  <a:pt x="2556791" y="0"/>
                </a:lnTo>
                <a:lnTo>
                  <a:pt x="2556791" y="2531601"/>
                </a:lnTo>
                <a:lnTo>
                  <a:pt x="0" y="2531601"/>
                </a:lnTo>
                <a:lnTo>
                  <a:pt x="0" y="0"/>
                </a:lnTo>
                <a:close/>
              </a:path>
            </a:pathLst>
          </a:custGeom>
          <a:blipFill>
            <a:blip r:embed="rId5"/>
            <a:stretch>
              <a:fillRect l="0" t="0" r="0" b="0"/>
            </a:stretch>
          </a:blipFill>
        </p:spPr>
      </p:sp>
      <p:sp>
        <p:nvSpPr>
          <p:cNvPr name="TextBox 6" id="6"/>
          <p:cNvSpPr txBox="true"/>
          <p:nvPr/>
        </p:nvSpPr>
        <p:spPr>
          <a:xfrm rot="0">
            <a:off x="1028700" y="509718"/>
            <a:ext cx="9074155" cy="688690"/>
          </a:xfrm>
          <a:prstGeom prst="rect">
            <a:avLst/>
          </a:prstGeom>
        </p:spPr>
        <p:txBody>
          <a:bodyPr anchor="t" rtlCol="false" tIns="0" lIns="0" bIns="0" rIns="0">
            <a:spAutoFit/>
          </a:bodyPr>
          <a:lstStyle/>
          <a:p>
            <a:pPr algn="l" marL="0" indent="0" lvl="0">
              <a:lnSpc>
                <a:spcPts val="5206"/>
              </a:lnSpc>
            </a:pPr>
            <a:r>
              <a:rPr lang="en-US" b="true" sz="5206" spc="-104">
                <a:solidFill>
                  <a:srgbClr val="A2A452"/>
                </a:solidFill>
                <a:latin typeface="Open Sauce Bold"/>
                <a:ea typeface="Open Sauce Bold"/>
                <a:cs typeface="Open Sauce Bold"/>
                <a:sym typeface="Open Sauce Bold"/>
              </a:rPr>
              <a:t>Final Raster Calculation</a:t>
            </a:r>
          </a:p>
        </p:txBody>
      </p:sp>
      <p:sp>
        <p:nvSpPr>
          <p:cNvPr name="TextBox 7" id="7"/>
          <p:cNvSpPr txBox="true"/>
          <p:nvPr/>
        </p:nvSpPr>
        <p:spPr>
          <a:xfrm rot="0">
            <a:off x="15758375" y="9258300"/>
            <a:ext cx="1797335" cy="419100"/>
          </a:xfrm>
          <a:prstGeom prst="rect">
            <a:avLst/>
          </a:prstGeom>
        </p:spPr>
        <p:txBody>
          <a:bodyPr anchor="t" rtlCol="false" tIns="0" lIns="0" bIns="0" rIns="0">
            <a:spAutoFit/>
          </a:bodyPr>
          <a:lstStyle/>
          <a:p>
            <a:pPr algn="l">
              <a:lnSpc>
                <a:spcPts val="3360"/>
              </a:lnSpc>
            </a:pPr>
            <a:r>
              <a:rPr lang="en-US" sz="2800" spc="-56">
                <a:solidFill>
                  <a:srgbClr val="625937"/>
                </a:solidFill>
                <a:latin typeface="Open Sauce"/>
                <a:ea typeface="Open Sauce"/>
                <a:cs typeface="Open Sauce"/>
                <a:sym typeface="Open Sauce"/>
              </a:rPr>
              <a:t>End Result</a:t>
            </a:r>
          </a:p>
        </p:txBody>
      </p:sp>
      <p:sp>
        <p:nvSpPr>
          <p:cNvPr name="TextBox 8" id="8"/>
          <p:cNvSpPr txBox="true"/>
          <p:nvPr/>
        </p:nvSpPr>
        <p:spPr>
          <a:xfrm rot="0">
            <a:off x="541397" y="2321400"/>
            <a:ext cx="9072149" cy="838200"/>
          </a:xfrm>
          <a:prstGeom prst="rect">
            <a:avLst/>
          </a:prstGeom>
        </p:spPr>
        <p:txBody>
          <a:bodyPr anchor="t" rtlCol="false" tIns="0" lIns="0" bIns="0" rIns="0">
            <a:spAutoFit/>
          </a:bodyPr>
          <a:lstStyle/>
          <a:p>
            <a:pPr algn="l" marL="604698" indent="-302349" lvl="1">
              <a:lnSpc>
                <a:spcPts val="3360"/>
              </a:lnSpc>
              <a:buFont typeface="Arial"/>
              <a:buChar char="•"/>
            </a:pPr>
            <a:r>
              <a:rPr lang="en-US" sz="2800" spc="-56">
                <a:solidFill>
                  <a:srgbClr val="625937"/>
                </a:solidFill>
                <a:latin typeface="Open Sauce"/>
                <a:ea typeface="Open Sauce"/>
                <a:cs typeface="Open Sauce"/>
                <a:sym typeface="Open Sauce"/>
              </a:rPr>
              <a:t>Finally, weighing all the layers we get the overall flood risk over our ROI.</a:t>
            </a:r>
          </a:p>
        </p:txBody>
      </p:sp>
      <p:sp>
        <p:nvSpPr>
          <p:cNvPr name="TextBox 9" id="9"/>
          <p:cNvSpPr txBox="true"/>
          <p:nvPr/>
        </p:nvSpPr>
        <p:spPr>
          <a:xfrm rot="0">
            <a:off x="541397" y="3886200"/>
            <a:ext cx="7480307" cy="2514600"/>
          </a:xfrm>
          <a:prstGeom prst="rect">
            <a:avLst/>
          </a:prstGeom>
        </p:spPr>
        <p:txBody>
          <a:bodyPr anchor="t" rtlCol="false" tIns="0" lIns="0" bIns="0" rIns="0">
            <a:spAutoFit/>
          </a:bodyPr>
          <a:lstStyle/>
          <a:p>
            <a:pPr algn="l" marL="604698" indent="-302349" lvl="1">
              <a:lnSpc>
                <a:spcPts val="3360"/>
              </a:lnSpc>
              <a:buFont typeface="Arial"/>
              <a:buChar char="•"/>
            </a:pPr>
            <a:r>
              <a:rPr lang="en-US" sz="2800" spc="-56">
                <a:solidFill>
                  <a:srgbClr val="625937"/>
                </a:solidFill>
                <a:latin typeface="Open Sauce"/>
                <a:ea typeface="Open Sauce"/>
                <a:cs typeface="Open Sauce"/>
                <a:sym typeface="Open Sauce"/>
              </a:rPr>
              <a:t>(0.2644*"slope@1") + (0.2205*"elevation@1") + (0.1769*"rainfall_gaussian_filtered@1") + (0.1373*"lulc@1") + (0.0810*"twi@1") + (0.0612*"dist_riv@1") + (0.0587*"drain_dens@1")</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3F1EA"/>
        </a:solidFill>
      </p:bgPr>
    </p:bg>
    <p:spTree>
      <p:nvGrpSpPr>
        <p:cNvPr id="1" name=""/>
        <p:cNvGrpSpPr/>
        <p:nvPr/>
      </p:nvGrpSpPr>
      <p:grpSpPr>
        <a:xfrm>
          <a:off x="0" y="0"/>
          <a:ext cx="0" cy="0"/>
          <a:chOff x="0" y="0"/>
          <a:chExt cx="0" cy="0"/>
        </a:xfrm>
      </p:grpSpPr>
      <p:grpSp>
        <p:nvGrpSpPr>
          <p:cNvPr name="Group 2" id="2"/>
          <p:cNvGrpSpPr/>
          <p:nvPr/>
        </p:nvGrpSpPr>
        <p:grpSpPr>
          <a:xfrm rot="0">
            <a:off x="13972999" y="1609804"/>
            <a:ext cx="3274347" cy="559835"/>
            <a:chOff x="0" y="0"/>
            <a:chExt cx="1282540" cy="219284"/>
          </a:xfrm>
        </p:grpSpPr>
        <p:sp>
          <p:nvSpPr>
            <p:cNvPr name="Freeform 3" id="3"/>
            <p:cNvSpPr/>
            <p:nvPr/>
          </p:nvSpPr>
          <p:spPr>
            <a:xfrm flipH="false" flipV="false" rot="0">
              <a:off x="0" y="0"/>
              <a:ext cx="1282540" cy="219284"/>
            </a:xfrm>
            <a:custGeom>
              <a:avLst/>
              <a:gdLst/>
              <a:ahLst/>
              <a:cxnLst/>
              <a:rect r="r" b="b" t="t" l="l"/>
              <a:pathLst>
                <a:path h="219284" w="1282540">
                  <a:moveTo>
                    <a:pt x="11822" y="0"/>
                  </a:moveTo>
                  <a:lnTo>
                    <a:pt x="1270718" y="0"/>
                  </a:lnTo>
                  <a:cubicBezTo>
                    <a:pt x="1277247" y="0"/>
                    <a:pt x="1282540" y="5293"/>
                    <a:pt x="1282540" y="11822"/>
                  </a:cubicBezTo>
                  <a:lnTo>
                    <a:pt x="1282540" y="207462"/>
                  </a:lnTo>
                  <a:cubicBezTo>
                    <a:pt x="1282540" y="210597"/>
                    <a:pt x="1281294" y="213604"/>
                    <a:pt x="1279077" y="215821"/>
                  </a:cubicBezTo>
                  <a:cubicBezTo>
                    <a:pt x="1276860" y="218038"/>
                    <a:pt x="1273853" y="219284"/>
                    <a:pt x="1270718" y="219284"/>
                  </a:cubicBezTo>
                  <a:lnTo>
                    <a:pt x="11822" y="219284"/>
                  </a:lnTo>
                  <a:cubicBezTo>
                    <a:pt x="5293" y="219284"/>
                    <a:pt x="0" y="213991"/>
                    <a:pt x="0" y="207462"/>
                  </a:cubicBezTo>
                  <a:lnTo>
                    <a:pt x="0" y="11822"/>
                  </a:lnTo>
                  <a:cubicBezTo>
                    <a:pt x="0" y="5293"/>
                    <a:pt x="5293" y="0"/>
                    <a:pt x="11822" y="0"/>
                  </a:cubicBezTo>
                  <a:close/>
                </a:path>
              </a:pathLst>
            </a:custGeom>
            <a:solidFill>
              <a:srgbClr val="EFE9D4"/>
            </a:solidFill>
          </p:spPr>
        </p:sp>
        <p:sp>
          <p:nvSpPr>
            <p:cNvPr name="TextBox 4" id="4"/>
            <p:cNvSpPr txBox="true"/>
            <p:nvPr/>
          </p:nvSpPr>
          <p:spPr>
            <a:xfrm>
              <a:off x="0" y="-38100"/>
              <a:ext cx="1282540" cy="257384"/>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28700" y="1275710"/>
            <a:ext cx="6751435" cy="688690"/>
          </a:xfrm>
          <a:prstGeom prst="rect">
            <a:avLst/>
          </a:prstGeom>
        </p:spPr>
        <p:txBody>
          <a:bodyPr anchor="t" rtlCol="false" tIns="0" lIns="0" bIns="0" rIns="0">
            <a:spAutoFit/>
          </a:bodyPr>
          <a:lstStyle/>
          <a:p>
            <a:pPr algn="l" marL="0" indent="0" lvl="0">
              <a:lnSpc>
                <a:spcPts val="5206"/>
              </a:lnSpc>
            </a:pPr>
            <a:r>
              <a:rPr lang="en-US" b="true" sz="5206" spc="-104">
                <a:solidFill>
                  <a:srgbClr val="A2A452"/>
                </a:solidFill>
                <a:latin typeface="Open Sauce Bold"/>
                <a:ea typeface="Open Sauce Bold"/>
                <a:cs typeface="Open Sauce Bold"/>
                <a:sym typeface="Open Sauce Bold"/>
              </a:rPr>
              <a:t>Validating Results</a:t>
            </a:r>
          </a:p>
        </p:txBody>
      </p:sp>
      <p:sp>
        <p:nvSpPr>
          <p:cNvPr name="Freeform 6" id="6"/>
          <p:cNvSpPr/>
          <p:nvPr/>
        </p:nvSpPr>
        <p:spPr>
          <a:xfrm flipH="false" flipV="false" rot="0">
            <a:off x="7072229" y="1181816"/>
            <a:ext cx="707906" cy="707906"/>
          </a:xfrm>
          <a:custGeom>
            <a:avLst/>
            <a:gdLst/>
            <a:ahLst/>
            <a:cxnLst/>
            <a:rect r="r" b="b" t="t" l="l"/>
            <a:pathLst>
              <a:path h="707906" w="707906">
                <a:moveTo>
                  <a:pt x="0" y="0"/>
                </a:moveTo>
                <a:lnTo>
                  <a:pt x="707906" y="0"/>
                </a:lnTo>
                <a:lnTo>
                  <a:pt x="707906" y="707905"/>
                </a:lnTo>
                <a:lnTo>
                  <a:pt x="0" y="7079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631501" y="3172701"/>
            <a:ext cx="5075992" cy="5882569"/>
          </a:xfrm>
          <a:custGeom>
            <a:avLst/>
            <a:gdLst/>
            <a:ahLst/>
            <a:cxnLst/>
            <a:rect r="r" b="b" t="t" l="l"/>
            <a:pathLst>
              <a:path h="5882569" w="5075992">
                <a:moveTo>
                  <a:pt x="0" y="0"/>
                </a:moveTo>
                <a:lnTo>
                  <a:pt x="5075993" y="0"/>
                </a:lnTo>
                <a:lnTo>
                  <a:pt x="5075993" y="5882569"/>
                </a:lnTo>
                <a:lnTo>
                  <a:pt x="0" y="5882569"/>
                </a:lnTo>
                <a:lnTo>
                  <a:pt x="0" y="0"/>
                </a:lnTo>
                <a:close/>
              </a:path>
            </a:pathLst>
          </a:custGeom>
          <a:blipFill>
            <a:blip r:embed="rId4"/>
            <a:stretch>
              <a:fillRect l="0" t="-190" r="-8708" b="0"/>
            </a:stretch>
          </a:blipFill>
        </p:spPr>
      </p:sp>
      <p:sp>
        <p:nvSpPr>
          <p:cNvPr name="Freeform 8" id="8"/>
          <p:cNvSpPr/>
          <p:nvPr/>
        </p:nvSpPr>
        <p:spPr>
          <a:xfrm flipH="false" flipV="false" rot="0">
            <a:off x="6543063" y="3454914"/>
            <a:ext cx="1102712" cy="5318143"/>
          </a:xfrm>
          <a:custGeom>
            <a:avLst/>
            <a:gdLst/>
            <a:ahLst/>
            <a:cxnLst/>
            <a:rect r="r" b="b" t="t" l="l"/>
            <a:pathLst>
              <a:path h="5318143" w="1102712">
                <a:moveTo>
                  <a:pt x="0" y="0"/>
                </a:moveTo>
                <a:lnTo>
                  <a:pt x="1102712" y="0"/>
                </a:lnTo>
                <a:lnTo>
                  <a:pt x="1102712" y="5318143"/>
                </a:lnTo>
                <a:lnTo>
                  <a:pt x="0" y="5318143"/>
                </a:lnTo>
                <a:lnTo>
                  <a:pt x="0" y="0"/>
                </a:lnTo>
                <a:close/>
              </a:path>
            </a:pathLst>
          </a:custGeom>
          <a:blipFill>
            <a:blip r:embed="rId5"/>
            <a:stretch>
              <a:fillRect l="0" t="0" r="0" b="0"/>
            </a:stretch>
          </a:blipFill>
        </p:spPr>
      </p:sp>
      <p:sp>
        <p:nvSpPr>
          <p:cNvPr name="Freeform 9" id="9"/>
          <p:cNvSpPr/>
          <p:nvPr/>
        </p:nvSpPr>
        <p:spPr>
          <a:xfrm flipH="false" flipV="false" rot="0">
            <a:off x="11358614" y="4166267"/>
            <a:ext cx="3074305" cy="3448808"/>
          </a:xfrm>
          <a:custGeom>
            <a:avLst/>
            <a:gdLst/>
            <a:ahLst/>
            <a:cxnLst/>
            <a:rect r="r" b="b" t="t" l="l"/>
            <a:pathLst>
              <a:path h="3448808" w="3074305">
                <a:moveTo>
                  <a:pt x="0" y="0"/>
                </a:moveTo>
                <a:lnTo>
                  <a:pt x="3074306" y="0"/>
                </a:lnTo>
                <a:lnTo>
                  <a:pt x="3074306" y="3448808"/>
                </a:lnTo>
                <a:lnTo>
                  <a:pt x="0" y="3448808"/>
                </a:lnTo>
                <a:lnTo>
                  <a:pt x="0" y="0"/>
                </a:lnTo>
                <a:close/>
              </a:path>
            </a:pathLst>
          </a:custGeom>
          <a:blipFill>
            <a:blip r:embed="rId6"/>
            <a:stretch>
              <a:fillRect l="-6741" t="-594" r="-4330" b="0"/>
            </a:stretch>
          </a:blipFill>
        </p:spPr>
      </p:sp>
      <p:sp>
        <p:nvSpPr>
          <p:cNvPr name="Freeform 10" id="10"/>
          <p:cNvSpPr/>
          <p:nvPr/>
        </p:nvSpPr>
        <p:spPr>
          <a:xfrm flipH="false" flipV="false" rot="0">
            <a:off x="14685372" y="4145756"/>
            <a:ext cx="3123274" cy="3469319"/>
          </a:xfrm>
          <a:custGeom>
            <a:avLst/>
            <a:gdLst/>
            <a:ahLst/>
            <a:cxnLst/>
            <a:rect r="r" b="b" t="t" l="l"/>
            <a:pathLst>
              <a:path h="3469319" w="3123274">
                <a:moveTo>
                  <a:pt x="0" y="0"/>
                </a:moveTo>
                <a:lnTo>
                  <a:pt x="3123275" y="0"/>
                </a:lnTo>
                <a:lnTo>
                  <a:pt x="3123275" y="3469319"/>
                </a:lnTo>
                <a:lnTo>
                  <a:pt x="0" y="3469319"/>
                </a:lnTo>
                <a:lnTo>
                  <a:pt x="0" y="0"/>
                </a:lnTo>
                <a:close/>
              </a:path>
            </a:pathLst>
          </a:custGeom>
          <a:blipFill>
            <a:blip r:embed="rId7"/>
            <a:stretch>
              <a:fillRect l="0" t="0" r="0" b="0"/>
            </a:stretch>
          </a:blipFill>
        </p:spPr>
      </p:sp>
      <p:sp>
        <p:nvSpPr>
          <p:cNvPr name="Freeform 11" id="11"/>
          <p:cNvSpPr/>
          <p:nvPr/>
        </p:nvSpPr>
        <p:spPr>
          <a:xfrm flipH="false" flipV="false" rot="0">
            <a:off x="8073105" y="4145756"/>
            <a:ext cx="3028334" cy="3436407"/>
          </a:xfrm>
          <a:custGeom>
            <a:avLst/>
            <a:gdLst/>
            <a:ahLst/>
            <a:cxnLst/>
            <a:rect r="r" b="b" t="t" l="l"/>
            <a:pathLst>
              <a:path h="3436407" w="3028334">
                <a:moveTo>
                  <a:pt x="0" y="0"/>
                </a:moveTo>
                <a:lnTo>
                  <a:pt x="3028334" y="0"/>
                </a:lnTo>
                <a:lnTo>
                  <a:pt x="3028334" y="3436408"/>
                </a:lnTo>
                <a:lnTo>
                  <a:pt x="0" y="3436408"/>
                </a:lnTo>
                <a:lnTo>
                  <a:pt x="0" y="0"/>
                </a:lnTo>
                <a:close/>
              </a:path>
            </a:pathLst>
          </a:custGeom>
          <a:blipFill>
            <a:blip r:embed="rId8"/>
            <a:stretch>
              <a:fillRect l="0" t="0" r="0" b="0"/>
            </a:stretch>
          </a:blipFill>
        </p:spPr>
      </p:sp>
      <p:grpSp>
        <p:nvGrpSpPr>
          <p:cNvPr name="Group 12" id="12"/>
          <p:cNvGrpSpPr/>
          <p:nvPr/>
        </p:nvGrpSpPr>
        <p:grpSpPr>
          <a:xfrm rot="0">
            <a:off x="1130206" y="5603824"/>
            <a:ext cx="1761355" cy="530439"/>
            <a:chOff x="0" y="0"/>
            <a:chExt cx="432815" cy="130344"/>
          </a:xfrm>
        </p:grpSpPr>
        <p:sp>
          <p:nvSpPr>
            <p:cNvPr name="Freeform 13" id="13"/>
            <p:cNvSpPr/>
            <p:nvPr/>
          </p:nvSpPr>
          <p:spPr>
            <a:xfrm flipH="false" flipV="false" rot="0">
              <a:off x="0" y="0"/>
              <a:ext cx="432815" cy="130344"/>
            </a:xfrm>
            <a:custGeom>
              <a:avLst/>
              <a:gdLst/>
              <a:ahLst/>
              <a:cxnLst/>
              <a:rect r="r" b="b" t="t" l="l"/>
              <a:pathLst>
                <a:path h="130344" w="432815">
                  <a:moveTo>
                    <a:pt x="0" y="0"/>
                  </a:moveTo>
                  <a:lnTo>
                    <a:pt x="432815" y="0"/>
                  </a:lnTo>
                  <a:lnTo>
                    <a:pt x="432815" y="130344"/>
                  </a:lnTo>
                  <a:lnTo>
                    <a:pt x="0" y="130344"/>
                  </a:lnTo>
                  <a:close/>
                </a:path>
              </a:pathLst>
            </a:custGeom>
            <a:solidFill>
              <a:srgbClr val="A2A452"/>
            </a:solidFill>
          </p:spPr>
        </p:sp>
        <p:sp>
          <p:nvSpPr>
            <p:cNvPr name="TextBox 14" id="14"/>
            <p:cNvSpPr txBox="true"/>
            <p:nvPr/>
          </p:nvSpPr>
          <p:spPr>
            <a:xfrm>
              <a:off x="0" y="-38100"/>
              <a:ext cx="432815" cy="168444"/>
            </a:xfrm>
            <a:prstGeom prst="rect">
              <a:avLst/>
            </a:prstGeom>
          </p:spPr>
          <p:txBody>
            <a:bodyPr anchor="ctr" rtlCol="false" tIns="50800" lIns="50800" bIns="50800" rIns="50800"/>
            <a:lstStyle/>
            <a:p>
              <a:pPr algn="ctr">
                <a:lnSpc>
                  <a:spcPts val="2659"/>
                </a:lnSpc>
              </a:pPr>
              <a:r>
                <a:rPr lang="en-US" b="true" sz="1899">
                  <a:solidFill>
                    <a:srgbClr val="FFFFFF"/>
                  </a:solidFill>
                  <a:latin typeface="Canva Sans Bold"/>
                  <a:ea typeface="Canva Sans Bold"/>
                  <a:cs typeface="Canva Sans Bold"/>
                  <a:sym typeface="Canva Sans Bold"/>
                </a:rPr>
                <a:t>Mumbai City</a:t>
              </a:r>
            </a:p>
          </p:txBody>
        </p:sp>
      </p:grpSp>
      <p:sp>
        <p:nvSpPr>
          <p:cNvPr name="TextBox 15" id="15"/>
          <p:cNvSpPr txBox="true"/>
          <p:nvPr/>
        </p:nvSpPr>
        <p:spPr>
          <a:xfrm rot="0">
            <a:off x="14213326" y="1705485"/>
            <a:ext cx="2882661" cy="390728"/>
          </a:xfrm>
          <a:prstGeom prst="rect">
            <a:avLst/>
          </a:prstGeom>
        </p:spPr>
        <p:txBody>
          <a:bodyPr anchor="t" rtlCol="false" tIns="0" lIns="0" bIns="0" rIns="0">
            <a:spAutoFit/>
          </a:bodyPr>
          <a:lstStyle/>
          <a:p>
            <a:pPr algn="r" marL="0" indent="0" lvl="0">
              <a:lnSpc>
                <a:spcPts val="2885"/>
              </a:lnSpc>
            </a:pPr>
            <a:r>
              <a:rPr lang="en-US" sz="2885" i="true" spc="-57">
                <a:solidFill>
                  <a:srgbClr val="625937"/>
                </a:solidFill>
                <a:latin typeface="Open Sauce Italics"/>
                <a:ea typeface="Open Sauce Italics"/>
                <a:cs typeface="Open Sauce Italics"/>
                <a:sym typeface="Open Sauce Italics"/>
              </a:rPr>
              <a:t>Raw Data </a:t>
            </a:r>
          </a:p>
        </p:txBody>
      </p:sp>
      <p:sp>
        <p:nvSpPr>
          <p:cNvPr name="TextBox 16" id="16"/>
          <p:cNvSpPr txBox="true"/>
          <p:nvPr/>
        </p:nvSpPr>
        <p:spPr>
          <a:xfrm rot="0">
            <a:off x="11886863" y="1085850"/>
            <a:ext cx="5372437" cy="398439"/>
          </a:xfrm>
          <a:prstGeom prst="rect">
            <a:avLst/>
          </a:prstGeom>
        </p:spPr>
        <p:txBody>
          <a:bodyPr anchor="t" rtlCol="false" tIns="0" lIns="0" bIns="0" rIns="0">
            <a:spAutoFit/>
          </a:bodyPr>
          <a:lstStyle/>
          <a:p>
            <a:pPr algn="r" marL="0" indent="0" lvl="0">
              <a:lnSpc>
                <a:spcPts val="2995"/>
              </a:lnSpc>
            </a:pPr>
            <a:r>
              <a:rPr lang="en-US" b="true" sz="2995" spc="-59">
                <a:solidFill>
                  <a:srgbClr val="A2A452"/>
                </a:solidFill>
                <a:latin typeface="Open Sauce Bold"/>
                <a:ea typeface="Open Sauce Bold"/>
                <a:cs typeface="Open Sauce Bold"/>
                <a:sym typeface="Open Sauce Bold"/>
              </a:rPr>
              <a:t>Comparison with</a:t>
            </a:r>
          </a:p>
        </p:txBody>
      </p:sp>
      <p:sp>
        <p:nvSpPr>
          <p:cNvPr name="AutoShape 17" id="17"/>
          <p:cNvSpPr/>
          <p:nvPr/>
        </p:nvSpPr>
        <p:spPr>
          <a:xfrm flipV="true">
            <a:off x="8731621" y="5538000"/>
            <a:ext cx="0" cy="2740564"/>
          </a:xfrm>
          <a:prstGeom prst="line">
            <a:avLst/>
          </a:prstGeom>
          <a:ln cap="flat" w="38100">
            <a:solidFill>
              <a:srgbClr val="000000"/>
            </a:solidFill>
            <a:prstDash val="solid"/>
            <a:headEnd type="none" len="sm" w="sm"/>
            <a:tailEnd type="none" len="sm" w="sm"/>
          </a:ln>
        </p:spPr>
      </p:sp>
      <p:sp>
        <p:nvSpPr>
          <p:cNvPr name="AutoShape 18" id="18"/>
          <p:cNvSpPr/>
          <p:nvPr/>
        </p:nvSpPr>
        <p:spPr>
          <a:xfrm flipV="true">
            <a:off x="12187289" y="5722013"/>
            <a:ext cx="0" cy="2556550"/>
          </a:xfrm>
          <a:prstGeom prst="line">
            <a:avLst/>
          </a:prstGeom>
          <a:ln cap="flat" w="38100">
            <a:solidFill>
              <a:srgbClr val="000000"/>
            </a:solidFill>
            <a:prstDash val="solid"/>
            <a:headEnd type="none" len="sm" w="sm"/>
            <a:tailEnd type="none" len="sm" w="sm"/>
          </a:ln>
        </p:spPr>
      </p:sp>
      <p:sp>
        <p:nvSpPr>
          <p:cNvPr name="AutoShape 19" id="19"/>
          <p:cNvSpPr/>
          <p:nvPr/>
        </p:nvSpPr>
        <p:spPr>
          <a:xfrm flipV="true">
            <a:off x="15591123" y="5722013"/>
            <a:ext cx="0" cy="2556550"/>
          </a:xfrm>
          <a:prstGeom prst="line">
            <a:avLst/>
          </a:prstGeom>
          <a:ln cap="flat" w="38100">
            <a:solidFill>
              <a:srgbClr val="000000"/>
            </a:solidFill>
            <a:prstDash val="solid"/>
            <a:headEnd type="none" len="sm" w="sm"/>
            <a:tailEnd type="none" len="sm" w="sm"/>
          </a:ln>
        </p:spPr>
      </p:sp>
      <p:sp>
        <p:nvSpPr>
          <p:cNvPr name="AutoShape 20" id="20"/>
          <p:cNvSpPr/>
          <p:nvPr/>
        </p:nvSpPr>
        <p:spPr>
          <a:xfrm>
            <a:off x="8731621" y="8259514"/>
            <a:ext cx="6859502" cy="19050"/>
          </a:xfrm>
          <a:prstGeom prst="line">
            <a:avLst/>
          </a:prstGeom>
          <a:ln cap="flat" w="38100">
            <a:solidFill>
              <a:srgbClr val="000000"/>
            </a:solidFill>
            <a:prstDash val="solid"/>
            <a:headEnd type="none" len="sm" w="sm"/>
            <a:tailEnd type="none" len="sm" w="sm"/>
          </a:ln>
        </p:spPr>
      </p:sp>
      <p:grpSp>
        <p:nvGrpSpPr>
          <p:cNvPr name="Group 21" id="21"/>
          <p:cNvGrpSpPr/>
          <p:nvPr/>
        </p:nvGrpSpPr>
        <p:grpSpPr>
          <a:xfrm rot="0">
            <a:off x="9144000" y="8488114"/>
            <a:ext cx="6179448" cy="875970"/>
            <a:chOff x="0" y="0"/>
            <a:chExt cx="1627509" cy="230708"/>
          </a:xfrm>
        </p:grpSpPr>
        <p:sp>
          <p:nvSpPr>
            <p:cNvPr name="Freeform 22" id="22"/>
            <p:cNvSpPr/>
            <p:nvPr/>
          </p:nvSpPr>
          <p:spPr>
            <a:xfrm flipH="false" flipV="false" rot="0">
              <a:off x="0" y="0"/>
              <a:ext cx="1627509" cy="230708"/>
            </a:xfrm>
            <a:custGeom>
              <a:avLst/>
              <a:gdLst/>
              <a:ahLst/>
              <a:cxnLst/>
              <a:rect r="r" b="b" t="t" l="l"/>
              <a:pathLst>
                <a:path h="230708" w="1627509">
                  <a:moveTo>
                    <a:pt x="0" y="0"/>
                  </a:moveTo>
                  <a:lnTo>
                    <a:pt x="1627509" y="0"/>
                  </a:lnTo>
                  <a:lnTo>
                    <a:pt x="1627509" y="230708"/>
                  </a:lnTo>
                  <a:lnTo>
                    <a:pt x="0" y="230708"/>
                  </a:lnTo>
                  <a:close/>
                </a:path>
              </a:pathLst>
            </a:custGeom>
            <a:solidFill>
              <a:srgbClr val="000000">
                <a:alpha val="0"/>
              </a:srgbClr>
            </a:solidFill>
          </p:spPr>
        </p:sp>
        <p:sp>
          <p:nvSpPr>
            <p:cNvPr name="TextBox 23" id="23"/>
            <p:cNvSpPr txBox="true"/>
            <p:nvPr/>
          </p:nvSpPr>
          <p:spPr>
            <a:xfrm>
              <a:off x="0" y="-38100"/>
              <a:ext cx="1627509" cy="268808"/>
            </a:xfrm>
            <a:prstGeom prst="rect">
              <a:avLst/>
            </a:prstGeom>
          </p:spPr>
          <p:txBody>
            <a:bodyPr anchor="ctr" rtlCol="false" tIns="50800" lIns="50800" bIns="50800" rIns="50800"/>
            <a:lstStyle/>
            <a:p>
              <a:pPr algn="ctr">
                <a:lnSpc>
                  <a:spcPts val="3079"/>
                </a:lnSpc>
              </a:pPr>
              <a:r>
                <a:rPr lang="en-US" b="true" sz="2199">
                  <a:solidFill>
                    <a:srgbClr val="A2A452"/>
                  </a:solidFill>
                  <a:latin typeface="Open Sauce Bold"/>
                  <a:ea typeface="Open Sauce Bold"/>
                  <a:cs typeface="Open Sauce Bold"/>
                  <a:sym typeface="Open Sauce Bold"/>
                </a:rPr>
                <a:t>Mumbai City received the most rainfall during the 2017 floods in the MMR</a:t>
              </a:r>
            </a:p>
          </p:txBody>
        </p:sp>
      </p:grpSp>
      <p:grpSp>
        <p:nvGrpSpPr>
          <p:cNvPr name="Group 24" id="24"/>
          <p:cNvGrpSpPr/>
          <p:nvPr/>
        </p:nvGrpSpPr>
        <p:grpSpPr>
          <a:xfrm rot="0">
            <a:off x="11595649" y="3454914"/>
            <a:ext cx="6179448" cy="516859"/>
            <a:chOff x="0" y="0"/>
            <a:chExt cx="1627509" cy="136127"/>
          </a:xfrm>
        </p:grpSpPr>
        <p:sp>
          <p:nvSpPr>
            <p:cNvPr name="Freeform 25" id="25"/>
            <p:cNvSpPr/>
            <p:nvPr/>
          </p:nvSpPr>
          <p:spPr>
            <a:xfrm flipH="false" flipV="false" rot="0">
              <a:off x="0" y="0"/>
              <a:ext cx="1627509" cy="136127"/>
            </a:xfrm>
            <a:custGeom>
              <a:avLst/>
              <a:gdLst/>
              <a:ahLst/>
              <a:cxnLst/>
              <a:rect r="r" b="b" t="t" l="l"/>
              <a:pathLst>
                <a:path h="136127" w="1627509">
                  <a:moveTo>
                    <a:pt x="0" y="0"/>
                  </a:moveTo>
                  <a:lnTo>
                    <a:pt x="1627509" y="0"/>
                  </a:lnTo>
                  <a:lnTo>
                    <a:pt x="1627509" y="136127"/>
                  </a:lnTo>
                  <a:lnTo>
                    <a:pt x="0" y="136127"/>
                  </a:lnTo>
                  <a:close/>
                </a:path>
              </a:pathLst>
            </a:custGeom>
            <a:solidFill>
              <a:srgbClr val="000000">
                <a:alpha val="0"/>
              </a:srgbClr>
            </a:solidFill>
          </p:spPr>
        </p:sp>
        <p:sp>
          <p:nvSpPr>
            <p:cNvPr name="TextBox 26" id="26"/>
            <p:cNvSpPr txBox="true"/>
            <p:nvPr/>
          </p:nvSpPr>
          <p:spPr>
            <a:xfrm>
              <a:off x="0" y="-38100"/>
              <a:ext cx="1627509" cy="174227"/>
            </a:xfrm>
            <a:prstGeom prst="rect">
              <a:avLst/>
            </a:prstGeom>
          </p:spPr>
          <p:txBody>
            <a:bodyPr anchor="ctr" rtlCol="false" tIns="50800" lIns="50800" bIns="50800" rIns="50800"/>
            <a:lstStyle/>
            <a:p>
              <a:pPr algn="r">
                <a:lnSpc>
                  <a:spcPts val="2799"/>
                </a:lnSpc>
              </a:pPr>
              <a:r>
                <a:rPr lang="en-US" b="true" sz="1999" i="true">
                  <a:solidFill>
                    <a:srgbClr val="A2A452"/>
                  </a:solidFill>
                  <a:latin typeface="Open Sauce Bold Italics"/>
                  <a:ea typeface="Open Sauce Bold Italics"/>
                  <a:cs typeface="Open Sauce Bold Italics"/>
                  <a:sym typeface="Open Sauce Bold Italics"/>
                </a:rPr>
                <a:t>Raw Data from CHRS Data Portal</a:t>
              </a:r>
            </a:p>
          </p:txBody>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3F1EA"/>
        </a:solidFill>
      </p:bgPr>
    </p:bg>
    <p:spTree>
      <p:nvGrpSpPr>
        <p:cNvPr id="1" name=""/>
        <p:cNvGrpSpPr/>
        <p:nvPr/>
      </p:nvGrpSpPr>
      <p:grpSpPr>
        <a:xfrm>
          <a:off x="0" y="0"/>
          <a:ext cx="0" cy="0"/>
          <a:chOff x="0" y="0"/>
          <a:chExt cx="0" cy="0"/>
        </a:xfrm>
      </p:grpSpPr>
      <p:sp>
        <p:nvSpPr>
          <p:cNvPr name="TextBox 2" id="2"/>
          <p:cNvSpPr txBox="true"/>
          <p:nvPr/>
        </p:nvSpPr>
        <p:spPr>
          <a:xfrm rot="0">
            <a:off x="1028700" y="2857628"/>
            <a:ext cx="12805609" cy="6400672"/>
          </a:xfrm>
          <a:prstGeom prst="rect">
            <a:avLst/>
          </a:prstGeom>
        </p:spPr>
        <p:txBody>
          <a:bodyPr anchor="t" rtlCol="false" tIns="0" lIns="0" bIns="0" rIns="0">
            <a:spAutoFit/>
          </a:bodyPr>
          <a:lstStyle/>
          <a:p>
            <a:pPr algn="l">
              <a:lnSpc>
                <a:spcPts val="5060"/>
              </a:lnSpc>
            </a:pPr>
            <a:r>
              <a:rPr lang="en-US" sz="2300" spc="-46" b="true">
                <a:solidFill>
                  <a:srgbClr val="625937"/>
                </a:solidFill>
                <a:latin typeface="Open Sauce Bold"/>
                <a:ea typeface="Open Sauce Bold"/>
                <a:cs typeface="Open Sauce Bold"/>
                <a:sym typeface="Open Sauce Bold"/>
              </a:rPr>
              <a:t>1 . Mumbai City District</a:t>
            </a:r>
          </a:p>
          <a:p>
            <a:pPr algn="l">
              <a:lnSpc>
                <a:spcPts val="3960"/>
              </a:lnSpc>
            </a:pPr>
            <a:r>
              <a:rPr lang="en-US" sz="1800" spc="-36" b="true">
                <a:solidFill>
                  <a:srgbClr val="625937"/>
                </a:solidFill>
                <a:latin typeface="Open Sauce Bold"/>
                <a:ea typeface="Open Sauce Bold"/>
                <a:cs typeface="Open Sauce Bold"/>
                <a:sym typeface="Open Sauce Bold"/>
              </a:rPr>
              <a:t>Flood Risk: </a:t>
            </a:r>
            <a:r>
              <a:rPr lang="en-US" sz="1800" spc="-36" b="true">
                <a:solidFill>
                  <a:srgbClr val="FF3131"/>
                </a:solidFill>
                <a:latin typeface="Open Sauce Bold"/>
                <a:ea typeface="Open Sauce Bold"/>
                <a:cs typeface="Open Sauce Bold"/>
                <a:sym typeface="Open Sauce Bold"/>
              </a:rPr>
              <a:t>Highest</a:t>
            </a:r>
          </a:p>
          <a:p>
            <a:pPr algn="l">
              <a:lnSpc>
                <a:spcPts val="4212"/>
              </a:lnSpc>
            </a:pPr>
            <a:r>
              <a:rPr lang="en-US" sz="1800" spc="-36" b="true">
                <a:solidFill>
                  <a:srgbClr val="625937"/>
                </a:solidFill>
                <a:latin typeface="Open Sauce Bold"/>
                <a:ea typeface="Open Sauce Bold"/>
                <a:cs typeface="Open Sauce Bold"/>
                <a:sym typeface="Open Sauce Bold"/>
              </a:rPr>
              <a:t>Topographical Factors:</a:t>
            </a:r>
          </a:p>
          <a:p>
            <a:pPr algn="l" marL="388622" indent="-194311" lvl="1">
              <a:lnSpc>
                <a:spcPts val="4212"/>
              </a:lnSpc>
              <a:buFont typeface="Arial"/>
              <a:buChar char="•"/>
            </a:pPr>
            <a:r>
              <a:rPr lang="en-US" b="true" sz="1800" spc="-36">
                <a:solidFill>
                  <a:srgbClr val="625937"/>
                </a:solidFill>
                <a:latin typeface="Open Sauce Bold"/>
                <a:ea typeface="Open Sauce Bold"/>
                <a:cs typeface="Open Sauce Bold"/>
                <a:sym typeface="Open Sauce Bold"/>
              </a:rPr>
              <a:t>Low Elevation and Flat Terrain: </a:t>
            </a:r>
            <a:r>
              <a:rPr lang="en-US" sz="1800" spc="-36">
                <a:solidFill>
                  <a:srgbClr val="625937"/>
                </a:solidFill>
                <a:latin typeface="Open Sauce"/>
                <a:ea typeface="Open Sauce"/>
                <a:cs typeface="Open Sauce"/>
                <a:sym typeface="Open Sauce"/>
              </a:rPr>
              <a:t>Mumbai City is predominantly low-lying which facilitates the accumulation of floodwaters</a:t>
            </a:r>
          </a:p>
          <a:p>
            <a:pPr algn="l" marL="388622" indent="-194311" lvl="1">
              <a:lnSpc>
                <a:spcPts val="4212"/>
              </a:lnSpc>
              <a:buFont typeface="Arial"/>
              <a:buChar char="•"/>
            </a:pPr>
            <a:r>
              <a:rPr lang="en-US" b="true" sz="1800" spc="-36">
                <a:solidFill>
                  <a:srgbClr val="625937"/>
                </a:solidFill>
                <a:latin typeface="Open Sauce Bold"/>
                <a:ea typeface="Open Sauce Bold"/>
                <a:cs typeface="Open Sauce Bold"/>
                <a:sym typeface="Open Sauce Bold"/>
              </a:rPr>
              <a:t>Coastal Location:</a:t>
            </a:r>
            <a:r>
              <a:rPr lang="en-US" sz="1800" spc="-36">
                <a:solidFill>
                  <a:srgbClr val="625937"/>
                </a:solidFill>
                <a:latin typeface="Open Sauce"/>
                <a:ea typeface="Open Sauce"/>
                <a:cs typeface="Open Sauce"/>
                <a:sym typeface="Open Sauce"/>
              </a:rPr>
              <a:t> directly exposed to the Arabian Sea, making it susceptible to coastal flooding and storm surges</a:t>
            </a:r>
          </a:p>
          <a:p>
            <a:pPr algn="l" marL="388622" indent="-194311" lvl="1">
              <a:lnSpc>
                <a:spcPts val="4212"/>
              </a:lnSpc>
              <a:buFont typeface="Arial"/>
              <a:buChar char="•"/>
            </a:pPr>
            <a:r>
              <a:rPr lang="en-US" b="true" sz="1800" spc="-36">
                <a:solidFill>
                  <a:srgbClr val="625937"/>
                </a:solidFill>
                <a:latin typeface="Open Sauce Bold"/>
                <a:ea typeface="Open Sauce Bold"/>
                <a:cs typeface="Open Sauce Bold"/>
                <a:sym typeface="Open Sauce Bold"/>
              </a:rPr>
              <a:t>Proximity to Major Water Bodies:</a:t>
            </a:r>
            <a:r>
              <a:rPr lang="en-US" sz="1800" spc="-36">
                <a:solidFill>
                  <a:srgbClr val="625937"/>
                </a:solidFill>
                <a:latin typeface="Open Sauce"/>
                <a:ea typeface="Open Sauce"/>
                <a:cs typeface="Open Sauce"/>
                <a:sym typeface="Open Sauce"/>
              </a:rPr>
              <a:t> increases the risk of riverine and pluvial flooding</a:t>
            </a:r>
          </a:p>
          <a:p>
            <a:pPr algn="l">
              <a:lnSpc>
                <a:spcPts val="4212"/>
              </a:lnSpc>
            </a:pPr>
            <a:r>
              <a:rPr lang="en-US" sz="1800" spc="-36" b="true">
                <a:solidFill>
                  <a:srgbClr val="625937"/>
                </a:solidFill>
                <a:latin typeface="Open Sauce Bold"/>
                <a:ea typeface="Open Sauce Bold"/>
                <a:cs typeface="Open Sauce Bold"/>
                <a:sym typeface="Open Sauce Bold"/>
              </a:rPr>
              <a:t>Geographical Factors:</a:t>
            </a:r>
          </a:p>
          <a:p>
            <a:pPr algn="l" marL="388622" indent="-194311" lvl="1">
              <a:lnSpc>
                <a:spcPts val="4212"/>
              </a:lnSpc>
              <a:buFont typeface="Arial"/>
              <a:buChar char="•"/>
            </a:pPr>
            <a:r>
              <a:rPr lang="en-US" b="true" sz="1800" spc="-36">
                <a:solidFill>
                  <a:srgbClr val="625937"/>
                </a:solidFill>
                <a:latin typeface="Open Sauce Bold"/>
                <a:ea typeface="Open Sauce Bold"/>
                <a:cs typeface="Open Sauce Bold"/>
                <a:sym typeface="Open Sauce Bold"/>
              </a:rPr>
              <a:t>Western Ghats Influence:</a:t>
            </a:r>
            <a:r>
              <a:rPr lang="en-US" sz="1800" spc="-36">
                <a:solidFill>
                  <a:srgbClr val="625937"/>
                </a:solidFill>
                <a:latin typeface="Open Sauce"/>
                <a:ea typeface="Open Sauce"/>
                <a:cs typeface="Open Sauce"/>
                <a:sym typeface="Open Sauce"/>
              </a:rPr>
              <a:t> cause orographic rainfall, enhancing precipitation intensity during the monsoon season</a:t>
            </a:r>
          </a:p>
          <a:p>
            <a:pPr algn="l" marL="388622" indent="-194311" lvl="1">
              <a:lnSpc>
                <a:spcPts val="4212"/>
              </a:lnSpc>
              <a:buFont typeface="Arial"/>
              <a:buChar char="•"/>
            </a:pPr>
            <a:r>
              <a:rPr lang="en-US" b="true" sz="1800" spc="-36">
                <a:solidFill>
                  <a:srgbClr val="625937"/>
                </a:solidFill>
                <a:latin typeface="Open Sauce Bold"/>
                <a:ea typeface="Open Sauce Bold"/>
                <a:cs typeface="Open Sauce Bold"/>
                <a:sym typeface="Open Sauce Bold"/>
              </a:rPr>
              <a:t>Urban Geography:</a:t>
            </a:r>
            <a:r>
              <a:rPr lang="en-US" sz="1800" spc="-36">
                <a:solidFill>
                  <a:srgbClr val="625937"/>
                </a:solidFill>
                <a:latin typeface="Open Sauce"/>
                <a:ea typeface="Open Sauce"/>
                <a:cs typeface="Open Sauce"/>
                <a:sym typeface="Open Sauce"/>
              </a:rPr>
              <a:t> dense urban landscape with high-rise buildings and limited green spaces increases surface runoff</a:t>
            </a:r>
          </a:p>
          <a:p>
            <a:pPr algn="l" marL="388622" indent="-194311" lvl="1">
              <a:lnSpc>
                <a:spcPts val="4212"/>
              </a:lnSpc>
              <a:buFont typeface="Arial"/>
              <a:buChar char="•"/>
            </a:pPr>
            <a:r>
              <a:rPr lang="en-US" b="true" sz="1800" spc="-36">
                <a:solidFill>
                  <a:srgbClr val="625937"/>
                </a:solidFill>
                <a:latin typeface="Open Sauce Bold"/>
                <a:ea typeface="Open Sauce Bold"/>
                <a:cs typeface="Open Sauce Bold"/>
                <a:sym typeface="Open Sauce Bold"/>
              </a:rPr>
              <a:t>Drainage Infrastructure:</a:t>
            </a:r>
            <a:r>
              <a:rPr lang="en-US" sz="1800" spc="-36">
                <a:solidFill>
                  <a:srgbClr val="625937"/>
                </a:solidFill>
                <a:latin typeface="Open Sauce"/>
                <a:ea typeface="Open Sauce"/>
                <a:cs typeface="Open Sauce"/>
                <a:sym typeface="Open Sauce"/>
              </a:rPr>
              <a:t> often inadequate to handle extreme rainfall events, especially during high tides</a:t>
            </a:r>
          </a:p>
        </p:txBody>
      </p:sp>
      <p:sp>
        <p:nvSpPr>
          <p:cNvPr name="TextBox 3" id="3"/>
          <p:cNvSpPr txBox="true"/>
          <p:nvPr/>
        </p:nvSpPr>
        <p:spPr>
          <a:xfrm rot="0">
            <a:off x="1028700" y="1360558"/>
            <a:ext cx="10124629" cy="688690"/>
          </a:xfrm>
          <a:prstGeom prst="rect">
            <a:avLst/>
          </a:prstGeom>
        </p:spPr>
        <p:txBody>
          <a:bodyPr anchor="t" rtlCol="false" tIns="0" lIns="0" bIns="0" rIns="0">
            <a:spAutoFit/>
          </a:bodyPr>
          <a:lstStyle/>
          <a:p>
            <a:pPr algn="l" marL="0" indent="0" lvl="0">
              <a:lnSpc>
                <a:spcPts val="5206"/>
              </a:lnSpc>
            </a:pPr>
            <a:r>
              <a:rPr lang="en-US" b="true" sz="5206" spc="-104">
                <a:solidFill>
                  <a:srgbClr val="A2A452"/>
                </a:solidFill>
                <a:latin typeface="Open Sauce Bold"/>
                <a:ea typeface="Open Sauce Bold"/>
                <a:cs typeface="Open Sauce Bold"/>
                <a:sym typeface="Open Sauce Bold"/>
              </a:rPr>
              <a:t>Topology/Geography</a:t>
            </a:r>
          </a:p>
        </p:txBody>
      </p:sp>
      <p:sp>
        <p:nvSpPr>
          <p:cNvPr name="Freeform 4" id="4"/>
          <p:cNvSpPr/>
          <p:nvPr/>
        </p:nvSpPr>
        <p:spPr>
          <a:xfrm flipH="false" flipV="false" rot="0">
            <a:off x="8153607" y="1175671"/>
            <a:ext cx="990393" cy="990393"/>
          </a:xfrm>
          <a:custGeom>
            <a:avLst/>
            <a:gdLst/>
            <a:ahLst/>
            <a:cxnLst/>
            <a:rect r="r" b="b" t="t" l="l"/>
            <a:pathLst>
              <a:path h="990393" w="990393">
                <a:moveTo>
                  <a:pt x="0" y="0"/>
                </a:moveTo>
                <a:lnTo>
                  <a:pt x="990393" y="0"/>
                </a:lnTo>
                <a:lnTo>
                  <a:pt x="990393" y="990393"/>
                </a:lnTo>
                <a:lnTo>
                  <a:pt x="0" y="9903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373747" y="278381"/>
            <a:ext cx="2828020" cy="4436556"/>
          </a:xfrm>
          <a:custGeom>
            <a:avLst/>
            <a:gdLst/>
            <a:ahLst/>
            <a:cxnLst/>
            <a:rect r="r" b="b" t="t" l="l"/>
            <a:pathLst>
              <a:path h="4436556" w="2828020">
                <a:moveTo>
                  <a:pt x="0" y="0"/>
                </a:moveTo>
                <a:lnTo>
                  <a:pt x="2828021" y="0"/>
                </a:lnTo>
                <a:lnTo>
                  <a:pt x="2828021" y="4436556"/>
                </a:lnTo>
                <a:lnTo>
                  <a:pt x="0" y="4436556"/>
                </a:lnTo>
                <a:lnTo>
                  <a:pt x="0" y="0"/>
                </a:lnTo>
                <a:close/>
              </a:path>
            </a:pathLst>
          </a:custGeom>
          <a:blipFill>
            <a:blip r:embed="rId4"/>
            <a:stretch>
              <a:fillRect l="-4324" t="-1062" r="0" b="-8268"/>
            </a:stretch>
          </a:blipFill>
        </p:spPr>
      </p:sp>
      <p:sp>
        <p:nvSpPr>
          <p:cNvPr name="Freeform 6" id="6"/>
          <p:cNvSpPr/>
          <p:nvPr/>
        </p:nvSpPr>
        <p:spPr>
          <a:xfrm flipH="false" flipV="false" rot="0">
            <a:off x="13834309" y="5143500"/>
            <a:ext cx="3906897" cy="4527704"/>
          </a:xfrm>
          <a:custGeom>
            <a:avLst/>
            <a:gdLst/>
            <a:ahLst/>
            <a:cxnLst/>
            <a:rect r="r" b="b" t="t" l="l"/>
            <a:pathLst>
              <a:path h="4527704" w="3906897">
                <a:moveTo>
                  <a:pt x="0" y="0"/>
                </a:moveTo>
                <a:lnTo>
                  <a:pt x="3906897" y="0"/>
                </a:lnTo>
                <a:lnTo>
                  <a:pt x="3906897" y="4527704"/>
                </a:lnTo>
                <a:lnTo>
                  <a:pt x="0" y="4527704"/>
                </a:lnTo>
                <a:lnTo>
                  <a:pt x="0" y="0"/>
                </a:lnTo>
                <a:close/>
              </a:path>
            </a:pathLst>
          </a:custGeom>
          <a:blipFill>
            <a:blip r:embed="rId5"/>
            <a:stretch>
              <a:fillRect l="0" t="-190" r="-8708"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3F1EA"/>
        </a:solidFill>
      </p:bgPr>
    </p:bg>
    <p:spTree>
      <p:nvGrpSpPr>
        <p:cNvPr id="1" name=""/>
        <p:cNvGrpSpPr/>
        <p:nvPr/>
      </p:nvGrpSpPr>
      <p:grpSpPr>
        <a:xfrm>
          <a:off x="0" y="0"/>
          <a:ext cx="0" cy="0"/>
          <a:chOff x="0" y="0"/>
          <a:chExt cx="0" cy="0"/>
        </a:xfrm>
      </p:grpSpPr>
      <p:sp>
        <p:nvSpPr>
          <p:cNvPr name="TextBox 2" id="2"/>
          <p:cNvSpPr txBox="true"/>
          <p:nvPr/>
        </p:nvSpPr>
        <p:spPr>
          <a:xfrm rot="0">
            <a:off x="1236329" y="2521332"/>
            <a:ext cx="11932786" cy="7312660"/>
          </a:xfrm>
          <a:prstGeom prst="rect">
            <a:avLst/>
          </a:prstGeom>
        </p:spPr>
        <p:txBody>
          <a:bodyPr anchor="t" rtlCol="false" tIns="0" lIns="0" bIns="0" rIns="0">
            <a:spAutoFit/>
          </a:bodyPr>
          <a:lstStyle/>
          <a:p>
            <a:pPr algn="l">
              <a:lnSpc>
                <a:spcPts val="6000"/>
              </a:lnSpc>
            </a:pPr>
            <a:r>
              <a:rPr lang="en-US" sz="2400" spc="-48" b="true">
                <a:solidFill>
                  <a:srgbClr val="625937"/>
                </a:solidFill>
                <a:latin typeface="Open Sauce Bold"/>
                <a:ea typeface="Open Sauce Bold"/>
                <a:cs typeface="Open Sauce Bold"/>
                <a:sym typeface="Open Sauce Bold"/>
              </a:rPr>
              <a:t>1 . Mumbai City District</a:t>
            </a:r>
          </a:p>
          <a:p>
            <a:pPr algn="l">
              <a:lnSpc>
                <a:spcPts val="4750"/>
              </a:lnSpc>
            </a:pPr>
            <a:r>
              <a:rPr lang="en-US" sz="1900" spc="-38" b="true">
                <a:solidFill>
                  <a:srgbClr val="625937"/>
                </a:solidFill>
                <a:latin typeface="Open Sauce Bold"/>
                <a:ea typeface="Open Sauce Bold"/>
                <a:cs typeface="Open Sauce Bold"/>
                <a:sym typeface="Open Sauce Bold"/>
              </a:rPr>
              <a:t>Flood Risk: </a:t>
            </a:r>
            <a:r>
              <a:rPr lang="en-US" sz="1900" spc="-38" b="true">
                <a:solidFill>
                  <a:srgbClr val="FF3131"/>
                </a:solidFill>
                <a:latin typeface="Open Sauce Bold"/>
                <a:ea typeface="Open Sauce Bold"/>
                <a:cs typeface="Open Sauce Bold"/>
                <a:sym typeface="Open Sauce Bold"/>
              </a:rPr>
              <a:t>Highest</a:t>
            </a:r>
          </a:p>
          <a:p>
            <a:pPr algn="l">
              <a:lnSpc>
                <a:spcPts val="4750"/>
              </a:lnSpc>
            </a:pPr>
            <a:r>
              <a:rPr lang="en-US" sz="1900" spc="-38" b="true">
                <a:solidFill>
                  <a:srgbClr val="625937"/>
                </a:solidFill>
                <a:latin typeface="Open Sauce Bold"/>
                <a:ea typeface="Open Sauce Bold"/>
                <a:cs typeface="Open Sauce Bold"/>
                <a:sym typeface="Open Sauce Bold"/>
              </a:rPr>
              <a:t>Socioeconomic Factors:</a:t>
            </a:r>
          </a:p>
          <a:p>
            <a:pPr algn="l" marL="820422" indent="-273474" lvl="2">
              <a:lnSpc>
                <a:spcPts val="4750"/>
              </a:lnSpc>
              <a:buFont typeface="Arial"/>
              <a:buChar char="⚬"/>
            </a:pPr>
            <a:r>
              <a:rPr lang="en-US" b="true" sz="1900" spc="-38">
                <a:solidFill>
                  <a:srgbClr val="625937"/>
                </a:solidFill>
                <a:latin typeface="Open Sauce Bold"/>
                <a:ea typeface="Open Sauce Bold"/>
                <a:cs typeface="Open Sauce Bold"/>
                <a:sym typeface="Open Sauce Bold"/>
              </a:rPr>
              <a:t>High Population Density: </a:t>
            </a:r>
            <a:r>
              <a:rPr lang="en-US" sz="1900" spc="-38">
                <a:solidFill>
                  <a:srgbClr val="625937"/>
                </a:solidFill>
                <a:latin typeface="Open Sauce"/>
                <a:ea typeface="Open Sauce"/>
                <a:cs typeface="Open Sauce"/>
                <a:sym typeface="Open Sauce"/>
              </a:rPr>
              <a:t>one of the highest population densities in the worl which increases flood risk due to pressure on drainage and infrastructure</a:t>
            </a:r>
          </a:p>
          <a:p>
            <a:pPr algn="l" marL="820422" indent="-273474" lvl="2">
              <a:lnSpc>
                <a:spcPts val="4750"/>
              </a:lnSpc>
              <a:buFont typeface="Arial"/>
              <a:buChar char="⚬"/>
            </a:pPr>
            <a:r>
              <a:rPr lang="en-US" b="true" sz="1900" spc="-38">
                <a:solidFill>
                  <a:srgbClr val="625937"/>
                </a:solidFill>
                <a:latin typeface="Open Sauce Bold"/>
                <a:ea typeface="Open Sauce Bold"/>
                <a:cs typeface="Open Sauce Bold"/>
                <a:sym typeface="Open Sauce Bold"/>
              </a:rPr>
              <a:t>Economic Impact: </a:t>
            </a:r>
            <a:r>
              <a:rPr lang="en-US" sz="1900" spc="-38">
                <a:solidFill>
                  <a:srgbClr val="625937"/>
                </a:solidFill>
                <a:latin typeface="Open Sauce"/>
                <a:ea typeface="Open Sauce"/>
                <a:cs typeface="Open Sauce"/>
                <a:sym typeface="Open Sauce"/>
              </a:rPr>
              <a:t>Being a financial hub, flooding in Mumbai City leads to significant economic disruptions</a:t>
            </a:r>
          </a:p>
          <a:p>
            <a:pPr algn="l" marL="820422" indent="-273474" lvl="2">
              <a:lnSpc>
                <a:spcPts val="4750"/>
              </a:lnSpc>
              <a:buFont typeface="Arial"/>
              <a:buChar char="⚬"/>
            </a:pPr>
            <a:r>
              <a:rPr lang="en-US" b="true" sz="1900" spc="-38">
                <a:solidFill>
                  <a:srgbClr val="625937"/>
                </a:solidFill>
                <a:latin typeface="Open Sauce Bold"/>
                <a:ea typeface="Open Sauce Bold"/>
                <a:cs typeface="Open Sauce Bold"/>
                <a:sym typeface="Open Sauce Bold"/>
              </a:rPr>
              <a:t>Limited Drainage Infrastructure: </a:t>
            </a:r>
            <a:r>
              <a:rPr lang="en-US" sz="1900" spc="-38">
                <a:solidFill>
                  <a:srgbClr val="625937"/>
                </a:solidFill>
                <a:latin typeface="Open Sauce"/>
                <a:ea typeface="Open Sauce"/>
                <a:cs typeface="Open Sauce"/>
                <a:sym typeface="Open Sauce"/>
              </a:rPr>
              <a:t>Older drainage systems struggle with extreme rainfall and tidal influences</a:t>
            </a:r>
          </a:p>
          <a:p>
            <a:pPr algn="l" marL="820422" indent="-273474" lvl="2">
              <a:lnSpc>
                <a:spcPts val="4750"/>
              </a:lnSpc>
              <a:buFont typeface="Arial"/>
              <a:buChar char="⚬"/>
            </a:pPr>
            <a:r>
              <a:rPr lang="en-US" b="true" sz="1900" spc="-38">
                <a:solidFill>
                  <a:srgbClr val="625937"/>
                </a:solidFill>
                <a:latin typeface="Open Sauce Bold"/>
                <a:ea typeface="Open Sauce Bold"/>
                <a:cs typeface="Open Sauce Bold"/>
                <a:sym typeface="Open Sauce Bold"/>
              </a:rPr>
              <a:t>Health Risks and Poor Sanitation: </a:t>
            </a:r>
            <a:r>
              <a:rPr lang="en-US" sz="1900" spc="-38">
                <a:solidFill>
                  <a:srgbClr val="625937"/>
                </a:solidFill>
                <a:latin typeface="Open Sauce"/>
                <a:ea typeface="Open Sauce"/>
                <a:cs typeface="Open Sauce"/>
                <a:sym typeface="Open Sauce"/>
              </a:rPr>
              <a:t>mix with waste in densely populated slum areas, increasing disease risks post-flood</a:t>
            </a:r>
          </a:p>
          <a:p>
            <a:pPr algn="l">
              <a:lnSpc>
                <a:spcPts val="4750"/>
              </a:lnSpc>
            </a:pPr>
          </a:p>
        </p:txBody>
      </p:sp>
      <p:sp>
        <p:nvSpPr>
          <p:cNvPr name="TextBox 3" id="3"/>
          <p:cNvSpPr txBox="true"/>
          <p:nvPr/>
        </p:nvSpPr>
        <p:spPr>
          <a:xfrm rot="0">
            <a:off x="1028700" y="1360558"/>
            <a:ext cx="10124629" cy="688690"/>
          </a:xfrm>
          <a:prstGeom prst="rect">
            <a:avLst/>
          </a:prstGeom>
        </p:spPr>
        <p:txBody>
          <a:bodyPr anchor="t" rtlCol="false" tIns="0" lIns="0" bIns="0" rIns="0">
            <a:spAutoFit/>
          </a:bodyPr>
          <a:lstStyle/>
          <a:p>
            <a:pPr algn="l" marL="0" indent="0" lvl="0">
              <a:lnSpc>
                <a:spcPts val="5206"/>
              </a:lnSpc>
            </a:pPr>
            <a:r>
              <a:rPr lang="en-US" b="true" sz="5206" spc="-104">
                <a:solidFill>
                  <a:srgbClr val="A2A452"/>
                </a:solidFill>
                <a:latin typeface="Open Sauce Bold"/>
                <a:ea typeface="Open Sauce Bold"/>
                <a:cs typeface="Open Sauce Bold"/>
                <a:sym typeface="Open Sauce Bold"/>
              </a:rPr>
              <a:t>Socioeconomic Factors</a:t>
            </a:r>
          </a:p>
        </p:txBody>
      </p:sp>
      <p:sp>
        <p:nvSpPr>
          <p:cNvPr name="Freeform 4" id="4"/>
          <p:cNvSpPr/>
          <p:nvPr/>
        </p:nvSpPr>
        <p:spPr>
          <a:xfrm flipH="false" flipV="false" rot="0">
            <a:off x="9002997" y="1157320"/>
            <a:ext cx="990393" cy="990393"/>
          </a:xfrm>
          <a:custGeom>
            <a:avLst/>
            <a:gdLst/>
            <a:ahLst/>
            <a:cxnLst/>
            <a:rect r="r" b="b" t="t" l="l"/>
            <a:pathLst>
              <a:path h="990393" w="990393">
                <a:moveTo>
                  <a:pt x="0" y="0"/>
                </a:moveTo>
                <a:lnTo>
                  <a:pt x="990394" y="0"/>
                </a:lnTo>
                <a:lnTo>
                  <a:pt x="990394" y="990393"/>
                </a:lnTo>
                <a:lnTo>
                  <a:pt x="0" y="9903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373747" y="278381"/>
            <a:ext cx="2828020" cy="4436556"/>
          </a:xfrm>
          <a:custGeom>
            <a:avLst/>
            <a:gdLst/>
            <a:ahLst/>
            <a:cxnLst/>
            <a:rect r="r" b="b" t="t" l="l"/>
            <a:pathLst>
              <a:path h="4436556" w="2828020">
                <a:moveTo>
                  <a:pt x="0" y="0"/>
                </a:moveTo>
                <a:lnTo>
                  <a:pt x="2828021" y="0"/>
                </a:lnTo>
                <a:lnTo>
                  <a:pt x="2828021" y="4436556"/>
                </a:lnTo>
                <a:lnTo>
                  <a:pt x="0" y="4436556"/>
                </a:lnTo>
                <a:lnTo>
                  <a:pt x="0" y="0"/>
                </a:lnTo>
                <a:close/>
              </a:path>
            </a:pathLst>
          </a:custGeom>
          <a:blipFill>
            <a:blip r:embed="rId4"/>
            <a:stretch>
              <a:fillRect l="-4324" t="-1062" r="0" b="-8268"/>
            </a:stretch>
          </a:blipFill>
        </p:spPr>
      </p:sp>
      <p:sp>
        <p:nvSpPr>
          <p:cNvPr name="Freeform 6" id="6"/>
          <p:cNvSpPr/>
          <p:nvPr/>
        </p:nvSpPr>
        <p:spPr>
          <a:xfrm flipH="false" flipV="false" rot="0">
            <a:off x="13834309" y="5143500"/>
            <a:ext cx="3906897" cy="4527704"/>
          </a:xfrm>
          <a:custGeom>
            <a:avLst/>
            <a:gdLst/>
            <a:ahLst/>
            <a:cxnLst/>
            <a:rect r="r" b="b" t="t" l="l"/>
            <a:pathLst>
              <a:path h="4527704" w="3906897">
                <a:moveTo>
                  <a:pt x="0" y="0"/>
                </a:moveTo>
                <a:lnTo>
                  <a:pt x="3906897" y="0"/>
                </a:lnTo>
                <a:lnTo>
                  <a:pt x="3906897" y="4527704"/>
                </a:lnTo>
                <a:lnTo>
                  <a:pt x="0" y="4527704"/>
                </a:lnTo>
                <a:lnTo>
                  <a:pt x="0" y="0"/>
                </a:lnTo>
                <a:close/>
              </a:path>
            </a:pathLst>
          </a:custGeom>
          <a:blipFill>
            <a:blip r:embed="rId5"/>
            <a:stretch>
              <a:fillRect l="0" t="-190" r="-8708"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3F1EA"/>
        </a:solidFill>
      </p:bgPr>
    </p:bg>
    <p:spTree>
      <p:nvGrpSpPr>
        <p:cNvPr id="1" name=""/>
        <p:cNvGrpSpPr/>
        <p:nvPr/>
      </p:nvGrpSpPr>
      <p:grpSpPr>
        <a:xfrm>
          <a:off x="0" y="0"/>
          <a:ext cx="0" cy="0"/>
          <a:chOff x="0" y="0"/>
          <a:chExt cx="0" cy="0"/>
        </a:xfrm>
      </p:grpSpPr>
      <p:sp>
        <p:nvSpPr>
          <p:cNvPr name="TextBox 2" id="2"/>
          <p:cNvSpPr txBox="true"/>
          <p:nvPr/>
        </p:nvSpPr>
        <p:spPr>
          <a:xfrm rot="0">
            <a:off x="605297" y="569976"/>
            <a:ext cx="7675730" cy="1349907"/>
          </a:xfrm>
          <a:prstGeom prst="rect">
            <a:avLst/>
          </a:prstGeom>
        </p:spPr>
        <p:txBody>
          <a:bodyPr anchor="t" rtlCol="false" tIns="0" lIns="0" bIns="0" rIns="0">
            <a:spAutoFit/>
          </a:bodyPr>
          <a:lstStyle/>
          <a:p>
            <a:pPr algn="l" marL="0" indent="0" lvl="0">
              <a:lnSpc>
                <a:spcPts val="5206"/>
              </a:lnSpc>
            </a:pPr>
            <a:r>
              <a:rPr lang="en-US" b="true" sz="5206" spc="-104">
                <a:solidFill>
                  <a:srgbClr val="A2A452"/>
                </a:solidFill>
                <a:latin typeface="Open Sauce Bold"/>
                <a:ea typeface="Open Sauce Bold"/>
                <a:cs typeface="Open Sauce Bold"/>
                <a:sym typeface="Open Sauce Bold"/>
              </a:rPr>
              <a:t>Resources and References</a:t>
            </a:r>
          </a:p>
        </p:txBody>
      </p:sp>
      <p:sp>
        <p:nvSpPr>
          <p:cNvPr name="TextBox 3" id="3"/>
          <p:cNvSpPr txBox="true"/>
          <p:nvPr/>
        </p:nvSpPr>
        <p:spPr>
          <a:xfrm rot="0">
            <a:off x="605297" y="1962048"/>
            <a:ext cx="16694064" cy="7587234"/>
          </a:xfrm>
          <a:prstGeom prst="rect">
            <a:avLst/>
          </a:prstGeom>
        </p:spPr>
        <p:txBody>
          <a:bodyPr anchor="t" rtlCol="false" tIns="0" lIns="0" bIns="0" rIns="0">
            <a:spAutoFit/>
          </a:bodyPr>
          <a:lstStyle/>
          <a:p>
            <a:pPr algn="l" marL="518160" indent="-259080" lvl="1">
              <a:lnSpc>
                <a:spcPts val="5088"/>
              </a:lnSpc>
              <a:buFont typeface="Arial"/>
              <a:buChar char="•"/>
            </a:pPr>
            <a:r>
              <a:rPr lang="en-US" sz="2400" spc="-48">
                <a:solidFill>
                  <a:srgbClr val="625937"/>
                </a:solidFill>
                <a:latin typeface="Open Sauce"/>
                <a:ea typeface="Open Sauce"/>
                <a:cs typeface="Open Sauce"/>
                <a:sym typeface="Open Sauce"/>
              </a:rPr>
              <a:t>Rainfall data: </a:t>
            </a:r>
            <a:r>
              <a:rPr lang="en-US" sz="2400" spc="-48" u="sng">
                <a:solidFill>
                  <a:srgbClr val="625937"/>
                </a:solidFill>
                <a:latin typeface="Open Sauce"/>
                <a:ea typeface="Open Sauce"/>
                <a:cs typeface="Open Sauce"/>
                <a:sym typeface="Open Sauce"/>
                <a:hlinkClick r:id="rId2" tooltip="https://chrsdata.eng.uci.edu"/>
              </a:rPr>
              <a:t>https://www.mahahp.gov.in/DisplayRainfall.aspx?data=Rainfall</a:t>
            </a:r>
          </a:p>
          <a:p>
            <a:pPr algn="l" marL="518160" indent="-259080" lvl="1">
              <a:lnSpc>
                <a:spcPts val="5088"/>
              </a:lnSpc>
              <a:buFont typeface="Arial"/>
              <a:buChar char="•"/>
            </a:pPr>
            <a:r>
              <a:rPr lang="en-US" sz="2400" spc="-48">
                <a:solidFill>
                  <a:srgbClr val="625937"/>
                </a:solidFill>
                <a:latin typeface="Open Sauce"/>
                <a:ea typeface="Open Sauce"/>
                <a:cs typeface="Open Sauce"/>
                <a:sym typeface="Open Sauce"/>
              </a:rPr>
              <a:t>Shapefiles: https://github.com/IDFCInstitute/Cities_data/tree/master/Mumbai/Shapefiles/Municipal_Boundary</a:t>
            </a:r>
          </a:p>
          <a:p>
            <a:pPr algn="l" marL="518160" indent="-259080" lvl="1">
              <a:lnSpc>
                <a:spcPts val="5088"/>
              </a:lnSpc>
              <a:buFont typeface="Arial"/>
              <a:buChar char="•"/>
            </a:pPr>
            <a:r>
              <a:rPr lang="en-US" sz="2400" spc="-48">
                <a:solidFill>
                  <a:srgbClr val="625937"/>
                </a:solidFill>
                <a:latin typeface="Open Sauce"/>
                <a:ea typeface="Open Sauce"/>
                <a:cs typeface="Open Sauce"/>
                <a:sym typeface="Open Sauce"/>
              </a:rPr>
              <a:t>LULC: https://livingatlas.arcgis.com/landcoverexplorer/</a:t>
            </a:r>
          </a:p>
          <a:p>
            <a:pPr algn="l" marL="518160" indent="-259080" lvl="1">
              <a:lnSpc>
                <a:spcPts val="5088"/>
              </a:lnSpc>
              <a:buFont typeface="Arial"/>
              <a:buChar char="•"/>
            </a:pPr>
            <a:r>
              <a:rPr lang="en-US" sz="2400" spc="-48">
                <a:solidFill>
                  <a:srgbClr val="625937"/>
                </a:solidFill>
                <a:latin typeface="Open Sauce"/>
                <a:ea typeface="Open Sauce"/>
                <a:cs typeface="Open Sauce"/>
                <a:sym typeface="Open Sauce"/>
              </a:rPr>
              <a:t>River Network: https://www.hydrosheds.org/products/hydrorivers#downloads</a:t>
            </a:r>
          </a:p>
          <a:p>
            <a:pPr algn="l" marL="518160" indent="-259080" lvl="1">
              <a:lnSpc>
                <a:spcPts val="5088"/>
              </a:lnSpc>
              <a:buFont typeface="Arial"/>
              <a:buChar char="•"/>
            </a:pPr>
            <a:r>
              <a:rPr lang="en-US" sz="2400" spc="-48">
                <a:solidFill>
                  <a:srgbClr val="625937"/>
                </a:solidFill>
                <a:latin typeface="Open Sauce"/>
                <a:ea typeface="Open Sauce"/>
                <a:cs typeface="Open Sauce"/>
                <a:sym typeface="Open Sauce"/>
              </a:rPr>
              <a:t>AHP: https://bpmsg.com/ahp/</a:t>
            </a:r>
          </a:p>
          <a:p>
            <a:pPr algn="l" marL="518160" indent="-259080" lvl="1">
              <a:lnSpc>
                <a:spcPts val="5088"/>
              </a:lnSpc>
              <a:buFont typeface="Arial"/>
              <a:buChar char="•"/>
            </a:pPr>
            <a:r>
              <a:rPr lang="en-US" sz="2400" spc="-48">
                <a:solidFill>
                  <a:srgbClr val="625937"/>
                </a:solidFill>
                <a:latin typeface="Open Sauce"/>
                <a:ea typeface="Open Sauce"/>
                <a:cs typeface="Open Sauce"/>
                <a:sym typeface="Open Sauce"/>
              </a:rPr>
              <a:t>https://ijahp.org/index.php/IJAHP/article/view/590</a:t>
            </a:r>
          </a:p>
          <a:p>
            <a:pPr algn="l" marL="518160" indent="-259080" lvl="1">
              <a:lnSpc>
                <a:spcPts val="5088"/>
              </a:lnSpc>
              <a:buFont typeface="Arial"/>
              <a:buChar char="•"/>
            </a:pPr>
            <a:r>
              <a:rPr lang="en-US" sz="2400" spc="-48">
                <a:solidFill>
                  <a:srgbClr val="625937"/>
                </a:solidFill>
                <a:latin typeface="Open Sauce"/>
                <a:ea typeface="Open Sauce"/>
                <a:cs typeface="Open Sauce"/>
                <a:sym typeface="Open Sauce"/>
              </a:rPr>
              <a:t>Other references:</a:t>
            </a:r>
          </a:p>
          <a:p>
            <a:pPr algn="l" marL="518160" indent="-259080" lvl="1">
              <a:lnSpc>
                <a:spcPts val="5088"/>
              </a:lnSpc>
              <a:buFont typeface="Arial"/>
              <a:buChar char="•"/>
            </a:pPr>
            <a:r>
              <a:rPr lang="en-US" sz="2400" spc="-48">
                <a:solidFill>
                  <a:srgbClr val="625937"/>
                </a:solidFill>
                <a:latin typeface="Open Sauce"/>
                <a:ea typeface="Open Sauce"/>
                <a:cs typeface="Open Sauce"/>
                <a:sym typeface="Open Sauce"/>
              </a:rPr>
              <a:t>https://www.cityresource.in/data.html</a:t>
            </a:r>
          </a:p>
          <a:p>
            <a:pPr algn="l" marL="518160" indent="-259080" lvl="1">
              <a:lnSpc>
                <a:spcPts val="5088"/>
              </a:lnSpc>
              <a:buFont typeface="Arial"/>
              <a:buChar char="•"/>
            </a:pPr>
            <a:r>
              <a:rPr lang="en-US" sz="2400" spc="-48">
                <a:solidFill>
                  <a:srgbClr val="625937"/>
                </a:solidFill>
                <a:latin typeface="Open Sauce"/>
                <a:ea typeface="Open Sauce"/>
                <a:cs typeface="Open Sauce"/>
                <a:sym typeface="Open Sauce"/>
              </a:rPr>
              <a:t>https://www.sciencedirect.com/science/article/abs/pii/S2212420918314493?via%3Dihub</a:t>
            </a:r>
          </a:p>
          <a:p>
            <a:pPr algn="l" marL="518160" indent="-259080" lvl="1">
              <a:lnSpc>
                <a:spcPts val="5088"/>
              </a:lnSpc>
              <a:buFont typeface="Arial"/>
              <a:buChar char="•"/>
            </a:pPr>
            <a:r>
              <a:rPr lang="en-US" sz="2400" spc="-48">
                <a:solidFill>
                  <a:srgbClr val="625937"/>
                </a:solidFill>
                <a:latin typeface="Open Sauce"/>
                <a:ea typeface="Open Sauce"/>
                <a:cs typeface="Open Sauce"/>
                <a:sym typeface="Open Sauce"/>
              </a:rPr>
              <a:t>https://link.springer.com/article/10.1007/s13201-018-0710-1</a:t>
            </a:r>
          </a:p>
          <a:p>
            <a:pPr algn="l" marL="518160" indent="-259080" lvl="1">
              <a:lnSpc>
                <a:spcPts val="5088"/>
              </a:lnSpc>
              <a:buFont typeface="Arial"/>
              <a:buChar char="•"/>
            </a:pPr>
            <a:r>
              <a:rPr lang="en-US" sz="2400" spc="-48">
                <a:solidFill>
                  <a:srgbClr val="625937"/>
                </a:solidFill>
                <a:latin typeface="Open Sauce"/>
                <a:ea typeface="Open Sauce"/>
                <a:cs typeface="Open Sauce"/>
                <a:sym typeface="Open Sauce"/>
              </a:rPr>
              <a:t>https://onlinelibrary.wiley.com/doi/10.1155/2021/6128609</a:t>
            </a:r>
          </a:p>
          <a:p>
            <a:pPr algn="l" marL="518160" indent="-259080" lvl="1">
              <a:lnSpc>
                <a:spcPts val="5088"/>
              </a:lnSpc>
              <a:buFont typeface="Arial"/>
              <a:buChar char="•"/>
            </a:pPr>
            <a:r>
              <a:rPr lang="en-US" sz="2400" spc="-48">
                <a:solidFill>
                  <a:srgbClr val="625937"/>
                </a:solidFill>
                <a:latin typeface="Open Sauce"/>
                <a:ea typeface="Open Sauce"/>
                <a:cs typeface="Open Sauce"/>
                <a:sym typeface="Open Sauce"/>
              </a:rPr>
              <a:t>https://www.omdena.com/blog/flood-risk-assessment-using-ahp-and-ml-togo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3F1EA"/>
        </a:solidFill>
      </p:bgPr>
    </p:bg>
    <p:spTree>
      <p:nvGrpSpPr>
        <p:cNvPr id="1" name=""/>
        <p:cNvGrpSpPr/>
        <p:nvPr/>
      </p:nvGrpSpPr>
      <p:grpSpPr>
        <a:xfrm>
          <a:off x="0" y="0"/>
          <a:ext cx="0" cy="0"/>
          <a:chOff x="0" y="0"/>
          <a:chExt cx="0" cy="0"/>
        </a:xfrm>
      </p:grpSpPr>
      <p:sp>
        <p:nvSpPr>
          <p:cNvPr name="Freeform 2" id="2"/>
          <p:cNvSpPr/>
          <p:nvPr/>
        </p:nvSpPr>
        <p:spPr>
          <a:xfrm flipH="false" flipV="false" rot="0">
            <a:off x="15328927" y="1118990"/>
            <a:ext cx="612886" cy="612886"/>
          </a:xfrm>
          <a:custGeom>
            <a:avLst/>
            <a:gdLst/>
            <a:ahLst/>
            <a:cxnLst/>
            <a:rect r="r" b="b" t="t" l="l"/>
            <a:pathLst>
              <a:path h="612886" w="612886">
                <a:moveTo>
                  <a:pt x="0" y="0"/>
                </a:moveTo>
                <a:lnTo>
                  <a:pt x="612886" y="0"/>
                </a:lnTo>
                <a:lnTo>
                  <a:pt x="612886" y="612886"/>
                </a:lnTo>
                <a:lnTo>
                  <a:pt x="0" y="6128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959073" y="2394031"/>
            <a:ext cx="12369853" cy="7375525"/>
          </a:xfrm>
          <a:custGeom>
            <a:avLst/>
            <a:gdLst/>
            <a:ahLst/>
            <a:cxnLst/>
            <a:rect r="r" b="b" t="t" l="l"/>
            <a:pathLst>
              <a:path h="7375525" w="12369853">
                <a:moveTo>
                  <a:pt x="0" y="0"/>
                </a:moveTo>
                <a:lnTo>
                  <a:pt x="12369854" y="0"/>
                </a:lnTo>
                <a:lnTo>
                  <a:pt x="12369854" y="7375525"/>
                </a:lnTo>
                <a:lnTo>
                  <a:pt x="0" y="7375525"/>
                </a:lnTo>
                <a:lnTo>
                  <a:pt x="0" y="0"/>
                </a:lnTo>
                <a:close/>
              </a:path>
            </a:pathLst>
          </a:custGeom>
          <a:blipFill>
            <a:blip r:embed="rId4"/>
            <a:stretch>
              <a:fillRect l="0" t="0" r="0" b="0"/>
            </a:stretch>
          </a:blipFill>
        </p:spPr>
      </p:sp>
      <p:sp>
        <p:nvSpPr>
          <p:cNvPr name="TextBox 4" id="4"/>
          <p:cNvSpPr txBox="true"/>
          <p:nvPr/>
        </p:nvSpPr>
        <p:spPr>
          <a:xfrm rot="0">
            <a:off x="1028700" y="1133475"/>
            <a:ext cx="13945551" cy="688690"/>
          </a:xfrm>
          <a:prstGeom prst="rect">
            <a:avLst/>
          </a:prstGeom>
        </p:spPr>
        <p:txBody>
          <a:bodyPr anchor="t" rtlCol="false" tIns="0" lIns="0" bIns="0" rIns="0">
            <a:spAutoFit/>
          </a:bodyPr>
          <a:lstStyle/>
          <a:p>
            <a:pPr algn="l" marL="0" indent="0" lvl="0">
              <a:lnSpc>
                <a:spcPts val="5206"/>
              </a:lnSpc>
            </a:pPr>
            <a:r>
              <a:rPr lang="en-US" b="true" sz="5206" spc="-104">
                <a:solidFill>
                  <a:srgbClr val="A2A452"/>
                </a:solidFill>
                <a:latin typeface="Open Sauce Bold"/>
                <a:ea typeface="Open Sauce Bold"/>
                <a:cs typeface="Open Sauce Bold"/>
                <a:sym typeface="Open Sauce Bold"/>
              </a:rPr>
              <a:t>Shapefiles containing the region of interest</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3F1EA"/>
        </a:solidFill>
      </p:bgPr>
    </p:bg>
    <p:spTree>
      <p:nvGrpSpPr>
        <p:cNvPr id="1" name=""/>
        <p:cNvGrpSpPr/>
        <p:nvPr/>
      </p:nvGrpSpPr>
      <p:grpSpPr>
        <a:xfrm>
          <a:off x="0" y="0"/>
          <a:ext cx="0" cy="0"/>
          <a:chOff x="0" y="0"/>
          <a:chExt cx="0" cy="0"/>
        </a:xfrm>
      </p:grpSpPr>
      <p:sp>
        <p:nvSpPr>
          <p:cNvPr name="TextBox 2" id="2"/>
          <p:cNvSpPr txBox="true"/>
          <p:nvPr/>
        </p:nvSpPr>
        <p:spPr>
          <a:xfrm rot="0">
            <a:off x="1028700" y="4100255"/>
            <a:ext cx="9609077" cy="1172679"/>
          </a:xfrm>
          <a:prstGeom prst="rect">
            <a:avLst/>
          </a:prstGeom>
        </p:spPr>
        <p:txBody>
          <a:bodyPr anchor="t" rtlCol="false" tIns="0" lIns="0" bIns="0" rIns="0">
            <a:spAutoFit/>
          </a:bodyPr>
          <a:lstStyle/>
          <a:p>
            <a:pPr algn="l" marL="0" indent="0" lvl="0">
              <a:lnSpc>
                <a:spcPts val="8757"/>
              </a:lnSpc>
            </a:pPr>
            <a:r>
              <a:rPr lang="en-US" b="true" sz="8757" spc="-175">
                <a:solidFill>
                  <a:srgbClr val="A2A452"/>
                </a:solidFill>
                <a:latin typeface="Open Sauce Bold"/>
                <a:ea typeface="Open Sauce Bold"/>
                <a:cs typeface="Open Sauce Bold"/>
                <a:sym typeface="Open Sauce Bold"/>
              </a:rPr>
              <a:t>Thank You</a:t>
            </a:r>
          </a:p>
        </p:txBody>
      </p:sp>
      <p:grpSp>
        <p:nvGrpSpPr>
          <p:cNvPr name="Group 3" id="3"/>
          <p:cNvGrpSpPr/>
          <p:nvPr/>
        </p:nvGrpSpPr>
        <p:grpSpPr>
          <a:xfrm rot="0">
            <a:off x="1028700" y="5607360"/>
            <a:ext cx="4804539" cy="836560"/>
            <a:chOff x="0" y="0"/>
            <a:chExt cx="2366253" cy="412009"/>
          </a:xfrm>
        </p:grpSpPr>
        <p:sp>
          <p:nvSpPr>
            <p:cNvPr name="Freeform 4" id="4"/>
            <p:cNvSpPr/>
            <p:nvPr/>
          </p:nvSpPr>
          <p:spPr>
            <a:xfrm flipH="false" flipV="false" rot="0">
              <a:off x="0" y="0"/>
              <a:ext cx="2366253" cy="412009"/>
            </a:xfrm>
            <a:custGeom>
              <a:avLst/>
              <a:gdLst/>
              <a:ahLst/>
              <a:cxnLst/>
              <a:rect r="r" b="b" t="t" l="l"/>
              <a:pathLst>
                <a:path h="412009" w="2366253">
                  <a:moveTo>
                    <a:pt x="8057" y="0"/>
                  </a:moveTo>
                  <a:lnTo>
                    <a:pt x="2358196" y="0"/>
                  </a:lnTo>
                  <a:cubicBezTo>
                    <a:pt x="2362646" y="0"/>
                    <a:pt x="2366253" y="3607"/>
                    <a:pt x="2366253" y="8057"/>
                  </a:cubicBezTo>
                  <a:lnTo>
                    <a:pt x="2366253" y="403952"/>
                  </a:lnTo>
                  <a:cubicBezTo>
                    <a:pt x="2366253" y="408402"/>
                    <a:pt x="2362646" y="412009"/>
                    <a:pt x="2358196" y="412009"/>
                  </a:cubicBezTo>
                  <a:lnTo>
                    <a:pt x="8057" y="412009"/>
                  </a:lnTo>
                  <a:cubicBezTo>
                    <a:pt x="3607" y="412009"/>
                    <a:pt x="0" y="408402"/>
                    <a:pt x="0" y="403952"/>
                  </a:cubicBezTo>
                  <a:lnTo>
                    <a:pt x="0" y="8057"/>
                  </a:lnTo>
                  <a:cubicBezTo>
                    <a:pt x="0" y="3607"/>
                    <a:pt x="3607" y="0"/>
                    <a:pt x="8057" y="0"/>
                  </a:cubicBezTo>
                  <a:close/>
                </a:path>
              </a:pathLst>
            </a:custGeom>
            <a:solidFill>
              <a:srgbClr val="EFE9D4"/>
            </a:solidFill>
          </p:spPr>
        </p:sp>
        <p:sp>
          <p:nvSpPr>
            <p:cNvPr name="TextBox 5" id="5"/>
            <p:cNvSpPr txBox="true"/>
            <p:nvPr/>
          </p:nvSpPr>
          <p:spPr>
            <a:xfrm>
              <a:off x="0" y="-38100"/>
              <a:ext cx="2366253" cy="450109"/>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110666" y="5801021"/>
            <a:ext cx="4722573" cy="525437"/>
          </a:xfrm>
          <a:prstGeom prst="rect">
            <a:avLst/>
          </a:prstGeom>
        </p:spPr>
        <p:txBody>
          <a:bodyPr anchor="t" rtlCol="false" tIns="0" lIns="0" bIns="0" rIns="0">
            <a:spAutoFit/>
          </a:bodyPr>
          <a:lstStyle/>
          <a:p>
            <a:pPr algn="ctr" marL="0" indent="0" lvl="0">
              <a:lnSpc>
                <a:spcPts val="3955"/>
              </a:lnSpc>
            </a:pPr>
            <a:r>
              <a:rPr lang="en-US" b="true" sz="3955" i="true" spc="-79">
                <a:solidFill>
                  <a:srgbClr val="A2A452"/>
                </a:solidFill>
                <a:latin typeface="Open Sauce Bold Italics"/>
                <a:ea typeface="Open Sauce Bold Italics"/>
                <a:cs typeface="Open Sauce Bold Italics"/>
                <a:sym typeface="Open Sauce Bold Italics"/>
              </a:rPr>
              <a:t>For Your Attention</a:t>
            </a:r>
          </a:p>
        </p:txBody>
      </p:sp>
      <p:sp>
        <p:nvSpPr>
          <p:cNvPr name="Freeform 7" id="7"/>
          <p:cNvSpPr/>
          <p:nvPr/>
        </p:nvSpPr>
        <p:spPr>
          <a:xfrm flipH="false" flipV="false" rot="0">
            <a:off x="9716047" y="3363295"/>
            <a:ext cx="7679504" cy="5149472"/>
          </a:xfrm>
          <a:custGeom>
            <a:avLst/>
            <a:gdLst/>
            <a:ahLst/>
            <a:cxnLst/>
            <a:rect r="r" b="b" t="t" l="l"/>
            <a:pathLst>
              <a:path h="5149472" w="7679504">
                <a:moveTo>
                  <a:pt x="0" y="0"/>
                </a:moveTo>
                <a:lnTo>
                  <a:pt x="7679504" y="0"/>
                </a:lnTo>
                <a:lnTo>
                  <a:pt x="7679504" y="5149472"/>
                </a:lnTo>
                <a:lnTo>
                  <a:pt x="0" y="5149472"/>
                </a:lnTo>
                <a:lnTo>
                  <a:pt x="0" y="0"/>
                </a:lnTo>
                <a:close/>
              </a:path>
            </a:pathLst>
          </a:custGeom>
          <a:blipFill>
            <a:blip r:embed="rId2"/>
            <a:stretch>
              <a:fillRect l="0" t="-27618" r="0" b="-46897"/>
            </a:stretch>
          </a:blipFill>
        </p:spPr>
      </p:sp>
      <p:sp>
        <p:nvSpPr>
          <p:cNvPr name="Freeform 8" id="8"/>
          <p:cNvSpPr/>
          <p:nvPr/>
        </p:nvSpPr>
        <p:spPr>
          <a:xfrm flipH="false" flipV="false" rot="0">
            <a:off x="1028700" y="975035"/>
            <a:ext cx="1121178" cy="1121178"/>
          </a:xfrm>
          <a:custGeom>
            <a:avLst/>
            <a:gdLst/>
            <a:ahLst/>
            <a:cxnLst/>
            <a:rect r="r" b="b" t="t" l="l"/>
            <a:pathLst>
              <a:path h="1121178" w="1121178">
                <a:moveTo>
                  <a:pt x="0" y="0"/>
                </a:moveTo>
                <a:lnTo>
                  <a:pt x="1121178" y="0"/>
                </a:lnTo>
                <a:lnTo>
                  <a:pt x="1121178" y="1121178"/>
                </a:lnTo>
                <a:lnTo>
                  <a:pt x="0" y="11211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flipV="true">
            <a:off x="-53666" y="7803112"/>
            <a:ext cx="5426039" cy="0"/>
          </a:xfrm>
          <a:prstGeom prst="line">
            <a:avLst/>
          </a:prstGeom>
          <a:ln cap="flat" w="38100">
            <a:solidFill>
              <a:srgbClr val="A2A452"/>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3F1EA"/>
        </a:solidFill>
      </p:bgPr>
    </p:bg>
    <p:spTree>
      <p:nvGrpSpPr>
        <p:cNvPr id="1" name=""/>
        <p:cNvGrpSpPr/>
        <p:nvPr/>
      </p:nvGrpSpPr>
      <p:grpSpPr>
        <a:xfrm>
          <a:off x="0" y="0"/>
          <a:ext cx="0" cy="0"/>
          <a:chOff x="0" y="0"/>
          <a:chExt cx="0" cy="0"/>
        </a:xfrm>
      </p:grpSpPr>
      <p:grpSp>
        <p:nvGrpSpPr>
          <p:cNvPr name="Group 2" id="2"/>
          <p:cNvGrpSpPr/>
          <p:nvPr/>
        </p:nvGrpSpPr>
        <p:grpSpPr>
          <a:xfrm rot="0">
            <a:off x="14328168" y="2022011"/>
            <a:ext cx="2919178" cy="559835"/>
            <a:chOff x="0" y="0"/>
            <a:chExt cx="1143423" cy="219284"/>
          </a:xfrm>
        </p:grpSpPr>
        <p:sp>
          <p:nvSpPr>
            <p:cNvPr name="Freeform 3" id="3"/>
            <p:cNvSpPr/>
            <p:nvPr/>
          </p:nvSpPr>
          <p:spPr>
            <a:xfrm flipH="false" flipV="false" rot="0">
              <a:off x="0" y="0"/>
              <a:ext cx="1143423" cy="219284"/>
            </a:xfrm>
            <a:custGeom>
              <a:avLst/>
              <a:gdLst/>
              <a:ahLst/>
              <a:cxnLst/>
              <a:rect r="r" b="b" t="t" l="l"/>
              <a:pathLst>
                <a:path h="219284" w="1143423">
                  <a:moveTo>
                    <a:pt x="13260" y="0"/>
                  </a:moveTo>
                  <a:lnTo>
                    <a:pt x="1130162" y="0"/>
                  </a:lnTo>
                  <a:cubicBezTo>
                    <a:pt x="1133679" y="0"/>
                    <a:pt x="1137052" y="1397"/>
                    <a:pt x="1139539" y="3884"/>
                  </a:cubicBezTo>
                  <a:cubicBezTo>
                    <a:pt x="1142025" y="6371"/>
                    <a:pt x="1143423" y="9744"/>
                    <a:pt x="1143423" y="13260"/>
                  </a:cubicBezTo>
                  <a:lnTo>
                    <a:pt x="1143423" y="206023"/>
                  </a:lnTo>
                  <a:cubicBezTo>
                    <a:pt x="1143423" y="209540"/>
                    <a:pt x="1142025" y="212913"/>
                    <a:pt x="1139539" y="215400"/>
                  </a:cubicBezTo>
                  <a:cubicBezTo>
                    <a:pt x="1137052" y="217887"/>
                    <a:pt x="1133679" y="219284"/>
                    <a:pt x="1130162" y="219284"/>
                  </a:cubicBezTo>
                  <a:lnTo>
                    <a:pt x="13260" y="219284"/>
                  </a:lnTo>
                  <a:cubicBezTo>
                    <a:pt x="5937" y="219284"/>
                    <a:pt x="0" y="213347"/>
                    <a:pt x="0" y="206023"/>
                  </a:cubicBezTo>
                  <a:lnTo>
                    <a:pt x="0" y="13260"/>
                  </a:lnTo>
                  <a:cubicBezTo>
                    <a:pt x="0" y="9744"/>
                    <a:pt x="1397" y="6371"/>
                    <a:pt x="3884" y="3884"/>
                  </a:cubicBezTo>
                  <a:cubicBezTo>
                    <a:pt x="6371" y="1397"/>
                    <a:pt x="9744" y="0"/>
                    <a:pt x="13260" y="0"/>
                  </a:cubicBezTo>
                  <a:close/>
                </a:path>
              </a:pathLst>
            </a:custGeom>
            <a:solidFill>
              <a:srgbClr val="EFE9D4"/>
            </a:solidFill>
          </p:spPr>
        </p:sp>
        <p:sp>
          <p:nvSpPr>
            <p:cNvPr name="TextBox 4" id="4"/>
            <p:cNvSpPr txBox="true"/>
            <p:nvPr/>
          </p:nvSpPr>
          <p:spPr>
            <a:xfrm>
              <a:off x="0" y="-38100"/>
              <a:ext cx="1143423" cy="257384"/>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flipV="true">
            <a:off x="13074738" y="3808417"/>
            <a:ext cx="5426039" cy="0"/>
          </a:xfrm>
          <a:prstGeom prst="line">
            <a:avLst/>
          </a:prstGeom>
          <a:ln cap="flat" w="38100">
            <a:solidFill>
              <a:srgbClr val="A2A452"/>
            </a:solidFill>
            <a:prstDash val="solid"/>
            <a:headEnd type="none" len="sm" w="sm"/>
            <a:tailEnd type="none" len="sm" w="sm"/>
          </a:ln>
        </p:spPr>
      </p:sp>
      <p:sp>
        <p:nvSpPr>
          <p:cNvPr name="TextBox 6" id="6"/>
          <p:cNvSpPr txBox="true"/>
          <p:nvPr/>
        </p:nvSpPr>
        <p:spPr>
          <a:xfrm rot="0">
            <a:off x="1028700" y="3973703"/>
            <a:ext cx="7020672" cy="5133594"/>
          </a:xfrm>
          <a:prstGeom prst="rect">
            <a:avLst/>
          </a:prstGeom>
        </p:spPr>
        <p:txBody>
          <a:bodyPr anchor="t" rtlCol="false" tIns="0" lIns="0" bIns="0" rIns="0">
            <a:spAutoFit/>
          </a:bodyPr>
          <a:lstStyle/>
          <a:p>
            <a:pPr algn="l" marL="626111" indent="-313055" lvl="1">
              <a:lnSpc>
                <a:spcPts val="5133"/>
              </a:lnSpc>
              <a:buFont typeface="Arial"/>
              <a:buChar char="•"/>
            </a:pPr>
            <a:r>
              <a:rPr lang="en-US" sz="2900" spc="-58">
                <a:solidFill>
                  <a:srgbClr val="625937"/>
                </a:solidFill>
                <a:latin typeface="Open Sauce"/>
                <a:ea typeface="Open Sauce"/>
                <a:cs typeface="Open Sauce"/>
                <a:sym typeface="Open Sauce"/>
              </a:rPr>
              <a:t>Rainfall</a:t>
            </a:r>
          </a:p>
          <a:p>
            <a:pPr algn="l" marL="626111" indent="-313055" lvl="1">
              <a:lnSpc>
                <a:spcPts val="5133"/>
              </a:lnSpc>
              <a:buFont typeface="Arial"/>
              <a:buChar char="•"/>
            </a:pPr>
            <a:r>
              <a:rPr lang="en-US" sz="2900" spc="-58">
                <a:solidFill>
                  <a:srgbClr val="625937"/>
                </a:solidFill>
                <a:latin typeface="Open Sauce"/>
                <a:ea typeface="Open Sauce"/>
                <a:cs typeface="Open Sauce"/>
                <a:sym typeface="Open Sauce"/>
              </a:rPr>
              <a:t>Elevation</a:t>
            </a:r>
          </a:p>
          <a:p>
            <a:pPr algn="l" marL="626111" indent="-313055" lvl="1">
              <a:lnSpc>
                <a:spcPts val="5133"/>
              </a:lnSpc>
              <a:buFont typeface="Arial"/>
              <a:buChar char="•"/>
            </a:pPr>
            <a:r>
              <a:rPr lang="en-US" sz="2900" spc="-58">
                <a:solidFill>
                  <a:srgbClr val="625937"/>
                </a:solidFill>
                <a:latin typeface="Open Sauce"/>
                <a:ea typeface="Open Sauce"/>
                <a:cs typeface="Open Sauce"/>
                <a:sym typeface="Open Sauce"/>
              </a:rPr>
              <a:t>Slope</a:t>
            </a:r>
          </a:p>
          <a:p>
            <a:pPr algn="l" marL="626111" indent="-313055" lvl="1">
              <a:lnSpc>
                <a:spcPts val="5133"/>
              </a:lnSpc>
              <a:buFont typeface="Arial"/>
              <a:buChar char="•"/>
            </a:pPr>
            <a:r>
              <a:rPr lang="en-US" sz="2900" spc="-58">
                <a:solidFill>
                  <a:srgbClr val="625937"/>
                </a:solidFill>
                <a:latin typeface="Open Sauce"/>
                <a:ea typeface="Open Sauce"/>
                <a:cs typeface="Open Sauce"/>
                <a:sym typeface="Open Sauce"/>
              </a:rPr>
              <a:t>Distance from Rivers</a:t>
            </a:r>
          </a:p>
          <a:p>
            <a:pPr algn="l" marL="626111" indent="-313055" lvl="1">
              <a:lnSpc>
                <a:spcPts val="5133"/>
              </a:lnSpc>
              <a:buFont typeface="Arial"/>
              <a:buChar char="•"/>
            </a:pPr>
            <a:r>
              <a:rPr lang="en-US" sz="2900" spc="-58">
                <a:solidFill>
                  <a:srgbClr val="625937"/>
                </a:solidFill>
                <a:latin typeface="Open Sauce"/>
                <a:ea typeface="Open Sauce"/>
                <a:cs typeface="Open Sauce"/>
                <a:sym typeface="Open Sauce"/>
              </a:rPr>
              <a:t>Drainage Density</a:t>
            </a:r>
          </a:p>
          <a:p>
            <a:pPr algn="l" marL="626111" indent="-313055" lvl="1">
              <a:lnSpc>
                <a:spcPts val="5133"/>
              </a:lnSpc>
              <a:buFont typeface="Arial"/>
              <a:buChar char="•"/>
            </a:pPr>
            <a:r>
              <a:rPr lang="en-US" sz="2900" spc="-58">
                <a:solidFill>
                  <a:srgbClr val="625937"/>
                </a:solidFill>
                <a:latin typeface="Open Sauce"/>
                <a:ea typeface="Open Sauce"/>
                <a:cs typeface="Open Sauce"/>
                <a:sym typeface="Open Sauce"/>
              </a:rPr>
              <a:t>Topological Wetness Index (TWI)</a:t>
            </a:r>
          </a:p>
          <a:p>
            <a:pPr algn="l" marL="626111" indent="-313055" lvl="1">
              <a:lnSpc>
                <a:spcPts val="5133"/>
              </a:lnSpc>
              <a:buFont typeface="Arial"/>
              <a:buChar char="•"/>
            </a:pPr>
            <a:r>
              <a:rPr lang="en-US" sz="2900" spc="-58">
                <a:solidFill>
                  <a:srgbClr val="625937"/>
                </a:solidFill>
                <a:latin typeface="Open Sauce"/>
                <a:ea typeface="Open Sauce"/>
                <a:cs typeface="Open Sauce"/>
                <a:sym typeface="Open Sauce"/>
              </a:rPr>
              <a:t>Land Use Land Cover (LULC)</a:t>
            </a:r>
          </a:p>
          <a:p>
            <a:pPr algn="l" marL="626111" indent="-313055" lvl="1">
              <a:lnSpc>
                <a:spcPts val="5133"/>
              </a:lnSpc>
              <a:buFont typeface="Arial"/>
              <a:buChar char="•"/>
            </a:pPr>
            <a:r>
              <a:rPr lang="en-US" sz="2900" spc="-58">
                <a:solidFill>
                  <a:srgbClr val="625937"/>
                </a:solidFill>
                <a:latin typeface="Open Sauce"/>
                <a:ea typeface="Open Sauce"/>
                <a:cs typeface="Open Sauce"/>
                <a:sym typeface="Open Sauce"/>
              </a:rPr>
              <a:t>Socio-Economic Factors</a:t>
            </a:r>
          </a:p>
        </p:txBody>
      </p:sp>
      <p:sp>
        <p:nvSpPr>
          <p:cNvPr name="TextBox 7" id="7"/>
          <p:cNvSpPr txBox="true"/>
          <p:nvPr/>
        </p:nvSpPr>
        <p:spPr>
          <a:xfrm rot="0">
            <a:off x="1028700" y="1794691"/>
            <a:ext cx="10124629" cy="688690"/>
          </a:xfrm>
          <a:prstGeom prst="rect">
            <a:avLst/>
          </a:prstGeom>
        </p:spPr>
        <p:txBody>
          <a:bodyPr anchor="t" rtlCol="false" tIns="0" lIns="0" bIns="0" rIns="0">
            <a:spAutoFit/>
          </a:bodyPr>
          <a:lstStyle/>
          <a:p>
            <a:pPr algn="l" marL="0" indent="0" lvl="0">
              <a:lnSpc>
                <a:spcPts val="5206"/>
              </a:lnSpc>
            </a:pPr>
            <a:r>
              <a:rPr lang="en-US" b="true" sz="5206" spc="-104">
                <a:solidFill>
                  <a:srgbClr val="A2A452"/>
                </a:solidFill>
                <a:latin typeface="Open Sauce Bold"/>
                <a:ea typeface="Open Sauce Bold"/>
                <a:cs typeface="Open Sauce Bold"/>
                <a:sym typeface="Open Sauce Bold"/>
              </a:rPr>
              <a:t>Factors Analyzed &amp; Assessed</a:t>
            </a:r>
          </a:p>
        </p:txBody>
      </p:sp>
      <p:sp>
        <p:nvSpPr>
          <p:cNvPr name="TextBox 8" id="8"/>
          <p:cNvSpPr txBox="true"/>
          <p:nvPr/>
        </p:nvSpPr>
        <p:spPr>
          <a:xfrm rot="0">
            <a:off x="11560350" y="2117691"/>
            <a:ext cx="5535638" cy="390728"/>
          </a:xfrm>
          <a:prstGeom prst="rect">
            <a:avLst/>
          </a:prstGeom>
        </p:spPr>
        <p:txBody>
          <a:bodyPr anchor="t" rtlCol="false" tIns="0" lIns="0" bIns="0" rIns="0">
            <a:spAutoFit/>
          </a:bodyPr>
          <a:lstStyle/>
          <a:p>
            <a:pPr algn="r" marL="0" indent="0" lvl="0">
              <a:lnSpc>
                <a:spcPts val="2885"/>
              </a:lnSpc>
            </a:pPr>
            <a:r>
              <a:rPr lang="en-US" sz="2885" i="true" spc="-57">
                <a:solidFill>
                  <a:srgbClr val="625937"/>
                </a:solidFill>
                <a:latin typeface="Open Sauce Italics"/>
                <a:ea typeface="Open Sauce Italics"/>
                <a:cs typeface="Open Sauce Italics"/>
                <a:sym typeface="Open Sauce Italics"/>
              </a:rPr>
              <a:t>Flood Risk</a:t>
            </a:r>
          </a:p>
        </p:txBody>
      </p:sp>
      <p:sp>
        <p:nvSpPr>
          <p:cNvPr name="TextBox 9" id="9"/>
          <p:cNvSpPr txBox="true"/>
          <p:nvPr/>
        </p:nvSpPr>
        <p:spPr>
          <a:xfrm rot="0">
            <a:off x="13972999" y="1498057"/>
            <a:ext cx="3286301" cy="398439"/>
          </a:xfrm>
          <a:prstGeom prst="rect">
            <a:avLst/>
          </a:prstGeom>
        </p:spPr>
        <p:txBody>
          <a:bodyPr anchor="t" rtlCol="false" tIns="0" lIns="0" bIns="0" rIns="0">
            <a:spAutoFit/>
          </a:bodyPr>
          <a:lstStyle/>
          <a:p>
            <a:pPr algn="r" marL="0" indent="0" lvl="0">
              <a:lnSpc>
                <a:spcPts val="2995"/>
              </a:lnSpc>
            </a:pPr>
            <a:r>
              <a:rPr lang="en-US" b="true" sz="2995" spc="-59">
                <a:solidFill>
                  <a:srgbClr val="A2A452"/>
                </a:solidFill>
                <a:latin typeface="Open Sauce Bold"/>
                <a:ea typeface="Open Sauce Bold"/>
                <a:cs typeface="Open Sauce Bold"/>
                <a:sym typeface="Open Sauce Bold"/>
              </a:rPr>
              <a:t>Quantifying</a:t>
            </a:r>
          </a:p>
        </p:txBody>
      </p:sp>
      <p:sp>
        <p:nvSpPr>
          <p:cNvPr name="Freeform 10" id="10"/>
          <p:cNvSpPr/>
          <p:nvPr/>
        </p:nvSpPr>
        <p:spPr>
          <a:xfrm flipH="false" flipV="false" rot="0">
            <a:off x="11153329" y="1591453"/>
            <a:ext cx="990393" cy="990393"/>
          </a:xfrm>
          <a:custGeom>
            <a:avLst/>
            <a:gdLst/>
            <a:ahLst/>
            <a:cxnLst/>
            <a:rect r="r" b="b" t="t" l="l"/>
            <a:pathLst>
              <a:path h="990393" w="990393">
                <a:moveTo>
                  <a:pt x="0" y="0"/>
                </a:moveTo>
                <a:lnTo>
                  <a:pt x="990393" y="0"/>
                </a:lnTo>
                <a:lnTo>
                  <a:pt x="990393" y="990393"/>
                </a:lnTo>
                <a:lnTo>
                  <a:pt x="0" y="9903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3F1EA"/>
        </a:solidFill>
      </p:bgPr>
    </p:bg>
    <p:spTree>
      <p:nvGrpSpPr>
        <p:cNvPr id="1" name=""/>
        <p:cNvGrpSpPr/>
        <p:nvPr/>
      </p:nvGrpSpPr>
      <p:grpSpPr>
        <a:xfrm>
          <a:off x="0" y="0"/>
          <a:ext cx="0" cy="0"/>
          <a:chOff x="0" y="0"/>
          <a:chExt cx="0" cy="0"/>
        </a:xfrm>
      </p:grpSpPr>
      <p:grpSp>
        <p:nvGrpSpPr>
          <p:cNvPr name="Group 2" id="2"/>
          <p:cNvGrpSpPr/>
          <p:nvPr/>
        </p:nvGrpSpPr>
        <p:grpSpPr>
          <a:xfrm rot="0">
            <a:off x="13972999" y="1609804"/>
            <a:ext cx="3274347" cy="559835"/>
            <a:chOff x="0" y="0"/>
            <a:chExt cx="1282540" cy="219284"/>
          </a:xfrm>
        </p:grpSpPr>
        <p:sp>
          <p:nvSpPr>
            <p:cNvPr name="Freeform 3" id="3"/>
            <p:cNvSpPr/>
            <p:nvPr/>
          </p:nvSpPr>
          <p:spPr>
            <a:xfrm flipH="false" flipV="false" rot="0">
              <a:off x="0" y="0"/>
              <a:ext cx="1282540" cy="219284"/>
            </a:xfrm>
            <a:custGeom>
              <a:avLst/>
              <a:gdLst/>
              <a:ahLst/>
              <a:cxnLst/>
              <a:rect r="r" b="b" t="t" l="l"/>
              <a:pathLst>
                <a:path h="219284" w="1282540">
                  <a:moveTo>
                    <a:pt x="11822" y="0"/>
                  </a:moveTo>
                  <a:lnTo>
                    <a:pt x="1270718" y="0"/>
                  </a:lnTo>
                  <a:cubicBezTo>
                    <a:pt x="1277247" y="0"/>
                    <a:pt x="1282540" y="5293"/>
                    <a:pt x="1282540" y="11822"/>
                  </a:cubicBezTo>
                  <a:lnTo>
                    <a:pt x="1282540" y="207462"/>
                  </a:lnTo>
                  <a:cubicBezTo>
                    <a:pt x="1282540" y="210597"/>
                    <a:pt x="1281294" y="213604"/>
                    <a:pt x="1279077" y="215821"/>
                  </a:cubicBezTo>
                  <a:cubicBezTo>
                    <a:pt x="1276860" y="218038"/>
                    <a:pt x="1273853" y="219284"/>
                    <a:pt x="1270718" y="219284"/>
                  </a:cubicBezTo>
                  <a:lnTo>
                    <a:pt x="11822" y="219284"/>
                  </a:lnTo>
                  <a:cubicBezTo>
                    <a:pt x="5293" y="219284"/>
                    <a:pt x="0" y="213991"/>
                    <a:pt x="0" y="207462"/>
                  </a:cubicBezTo>
                  <a:lnTo>
                    <a:pt x="0" y="11822"/>
                  </a:lnTo>
                  <a:cubicBezTo>
                    <a:pt x="0" y="5293"/>
                    <a:pt x="5293" y="0"/>
                    <a:pt x="11822" y="0"/>
                  </a:cubicBezTo>
                  <a:close/>
                </a:path>
              </a:pathLst>
            </a:custGeom>
            <a:solidFill>
              <a:srgbClr val="EFE9D4"/>
            </a:solidFill>
          </p:spPr>
        </p:sp>
        <p:sp>
          <p:nvSpPr>
            <p:cNvPr name="TextBox 4" id="4"/>
            <p:cNvSpPr txBox="true"/>
            <p:nvPr/>
          </p:nvSpPr>
          <p:spPr>
            <a:xfrm>
              <a:off x="0" y="-38100"/>
              <a:ext cx="1282540" cy="257384"/>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28700" y="1275710"/>
            <a:ext cx="6751435" cy="688690"/>
          </a:xfrm>
          <a:prstGeom prst="rect">
            <a:avLst/>
          </a:prstGeom>
        </p:spPr>
        <p:txBody>
          <a:bodyPr anchor="t" rtlCol="false" tIns="0" lIns="0" bIns="0" rIns="0">
            <a:spAutoFit/>
          </a:bodyPr>
          <a:lstStyle/>
          <a:p>
            <a:pPr algn="l" marL="0" indent="0" lvl="0">
              <a:lnSpc>
                <a:spcPts val="5206"/>
              </a:lnSpc>
            </a:pPr>
            <a:r>
              <a:rPr lang="en-US" b="true" sz="5206" spc="-104">
                <a:solidFill>
                  <a:srgbClr val="A2A452"/>
                </a:solidFill>
                <a:latin typeface="Open Sauce Bold"/>
                <a:ea typeface="Open Sauce Bold"/>
                <a:cs typeface="Open Sauce Bold"/>
                <a:sym typeface="Open Sauce Bold"/>
              </a:rPr>
              <a:t>Rainfall in the MMR</a:t>
            </a:r>
          </a:p>
        </p:txBody>
      </p:sp>
      <p:sp>
        <p:nvSpPr>
          <p:cNvPr name="Freeform 6" id="6"/>
          <p:cNvSpPr/>
          <p:nvPr/>
        </p:nvSpPr>
        <p:spPr>
          <a:xfrm flipH="false" flipV="false" rot="0">
            <a:off x="7426182" y="1169131"/>
            <a:ext cx="707906" cy="707906"/>
          </a:xfrm>
          <a:custGeom>
            <a:avLst/>
            <a:gdLst/>
            <a:ahLst/>
            <a:cxnLst/>
            <a:rect r="r" b="b" t="t" l="l"/>
            <a:pathLst>
              <a:path h="707906" w="707906">
                <a:moveTo>
                  <a:pt x="0" y="0"/>
                </a:moveTo>
                <a:lnTo>
                  <a:pt x="707906" y="0"/>
                </a:lnTo>
                <a:lnTo>
                  <a:pt x="707906" y="707905"/>
                </a:lnTo>
                <a:lnTo>
                  <a:pt x="0" y="7079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401317" y="2768654"/>
            <a:ext cx="5891451" cy="6861297"/>
          </a:xfrm>
          <a:custGeom>
            <a:avLst/>
            <a:gdLst/>
            <a:ahLst/>
            <a:cxnLst/>
            <a:rect r="r" b="b" t="t" l="l"/>
            <a:pathLst>
              <a:path h="6861297" w="5891451">
                <a:moveTo>
                  <a:pt x="0" y="0"/>
                </a:moveTo>
                <a:lnTo>
                  <a:pt x="5891451" y="0"/>
                </a:lnTo>
                <a:lnTo>
                  <a:pt x="5891451" y="6861297"/>
                </a:lnTo>
                <a:lnTo>
                  <a:pt x="0" y="6861297"/>
                </a:lnTo>
                <a:lnTo>
                  <a:pt x="0" y="0"/>
                </a:lnTo>
                <a:close/>
              </a:path>
            </a:pathLst>
          </a:custGeom>
          <a:blipFill>
            <a:blip r:embed="rId4"/>
            <a:stretch>
              <a:fillRect l="0" t="0" r="0" b="0"/>
            </a:stretch>
          </a:blipFill>
        </p:spPr>
      </p:sp>
      <p:sp>
        <p:nvSpPr>
          <p:cNvPr name="TextBox 8" id="8"/>
          <p:cNvSpPr txBox="true"/>
          <p:nvPr/>
        </p:nvSpPr>
        <p:spPr>
          <a:xfrm rot="0">
            <a:off x="1028700" y="4256202"/>
            <a:ext cx="8539496" cy="3895725"/>
          </a:xfrm>
          <a:prstGeom prst="rect">
            <a:avLst/>
          </a:prstGeom>
        </p:spPr>
        <p:txBody>
          <a:bodyPr anchor="t" rtlCol="false" tIns="0" lIns="0" bIns="0" rIns="0">
            <a:spAutoFit/>
          </a:bodyPr>
          <a:lstStyle/>
          <a:p>
            <a:pPr algn="l">
              <a:lnSpc>
                <a:spcPts val="3120"/>
              </a:lnSpc>
            </a:pPr>
            <a:r>
              <a:rPr lang="en-US" sz="2600" spc="-52">
                <a:solidFill>
                  <a:srgbClr val="625937"/>
                </a:solidFill>
                <a:latin typeface="Open Sauce"/>
                <a:ea typeface="Open Sauce"/>
                <a:cs typeface="Open Sauce"/>
                <a:sym typeface="Open Sauce"/>
              </a:rPr>
              <a:t>The Rainfall map was modelled on QGIS using the </a:t>
            </a:r>
            <a:r>
              <a:rPr lang="en-US" sz="2600" spc="-52" b="true">
                <a:solidFill>
                  <a:srgbClr val="625937"/>
                </a:solidFill>
                <a:latin typeface="Open Sauce Bold"/>
                <a:ea typeface="Open Sauce Bold"/>
                <a:cs typeface="Open Sauce Bold"/>
                <a:sym typeface="Open Sauce Bold"/>
              </a:rPr>
              <a:t>Spatial Interpolation (IDW) Technique</a:t>
            </a:r>
          </a:p>
          <a:p>
            <a:pPr algn="l">
              <a:lnSpc>
                <a:spcPts val="3120"/>
              </a:lnSpc>
            </a:pPr>
          </a:p>
          <a:p>
            <a:pPr algn="l">
              <a:lnSpc>
                <a:spcPts val="3120"/>
              </a:lnSpc>
            </a:pPr>
            <a:r>
              <a:rPr lang="en-US" sz="2600" spc="-52">
                <a:solidFill>
                  <a:srgbClr val="625937"/>
                </a:solidFill>
                <a:latin typeface="Open Sauce"/>
                <a:ea typeface="Open Sauce"/>
                <a:cs typeface="Open Sauce"/>
                <a:sym typeface="Open Sauce"/>
              </a:rPr>
              <a:t>Data was collected from the </a:t>
            </a:r>
            <a:r>
              <a:rPr lang="en-US" sz="2600" spc="-52" b="true">
                <a:solidFill>
                  <a:srgbClr val="625937"/>
                </a:solidFill>
                <a:latin typeface="Open Sauce Bold"/>
                <a:ea typeface="Open Sauce Bold"/>
                <a:cs typeface="Open Sauce Bold"/>
                <a:sym typeface="Open Sauce Bold"/>
              </a:rPr>
              <a:t>CHRS Data Portal </a:t>
            </a:r>
            <a:r>
              <a:rPr lang="en-US" sz="2600" spc="-52">
                <a:solidFill>
                  <a:srgbClr val="625937"/>
                </a:solidFill>
                <a:latin typeface="Open Sauce"/>
                <a:ea typeface="Open Sauce"/>
                <a:cs typeface="Open Sauce"/>
                <a:sym typeface="Open Sauce"/>
              </a:rPr>
              <a:t>for the 5 districts in the MMR: Raigad (Partial), Palghar (Partial), Thane, Mumbai Suburban, and Mumbai City</a:t>
            </a:r>
          </a:p>
          <a:p>
            <a:pPr algn="l">
              <a:lnSpc>
                <a:spcPts val="3120"/>
              </a:lnSpc>
            </a:pPr>
          </a:p>
          <a:p>
            <a:pPr algn="l">
              <a:lnSpc>
                <a:spcPts val="3120"/>
              </a:lnSpc>
            </a:pPr>
            <a:r>
              <a:rPr lang="en-US" sz="2600" spc="-52">
                <a:solidFill>
                  <a:srgbClr val="625937"/>
                </a:solidFill>
                <a:latin typeface="Open Sauce"/>
                <a:ea typeface="Open Sauce"/>
                <a:cs typeface="Open Sauce"/>
                <a:sym typeface="Open Sauce"/>
              </a:rPr>
              <a:t>Datapoints were added onto the shapefile on QGIS as a Delimited Text Layer</a:t>
            </a:r>
          </a:p>
          <a:p>
            <a:pPr algn="l">
              <a:lnSpc>
                <a:spcPts val="3120"/>
              </a:lnSpc>
            </a:pPr>
          </a:p>
        </p:txBody>
      </p:sp>
      <p:sp>
        <p:nvSpPr>
          <p:cNvPr name="TextBox 9" id="9"/>
          <p:cNvSpPr txBox="true"/>
          <p:nvPr/>
        </p:nvSpPr>
        <p:spPr>
          <a:xfrm rot="0">
            <a:off x="14213326" y="1705485"/>
            <a:ext cx="2882661" cy="390728"/>
          </a:xfrm>
          <a:prstGeom prst="rect">
            <a:avLst/>
          </a:prstGeom>
        </p:spPr>
        <p:txBody>
          <a:bodyPr anchor="t" rtlCol="false" tIns="0" lIns="0" bIns="0" rIns="0">
            <a:spAutoFit/>
          </a:bodyPr>
          <a:lstStyle/>
          <a:p>
            <a:pPr algn="r" marL="0" indent="0" lvl="0">
              <a:lnSpc>
                <a:spcPts val="2885"/>
              </a:lnSpc>
            </a:pPr>
            <a:r>
              <a:rPr lang="en-US" sz="2885" i="true" spc="-57">
                <a:solidFill>
                  <a:srgbClr val="625937"/>
                </a:solidFill>
                <a:latin typeface="Open Sauce Italics"/>
                <a:ea typeface="Open Sauce Italics"/>
                <a:cs typeface="Open Sauce Italics"/>
                <a:sym typeface="Open Sauce Italics"/>
              </a:rPr>
              <a:t>Rainfall Map</a:t>
            </a:r>
          </a:p>
        </p:txBody>
      </p:sp>
      <p:sp>
        <p:nvSpPr>
          <p:cNvPr name="TextBox 10" id="10"/>
          <p:cNvSpPr txBox="true"/>
          <p:nvPr/>
        </p:nvSpPr>
        <p:spPr>
          <a:xfrm rot="0">
            <a:off x="13972999" y="1085850"/>
            <a:ext cx="3286301" cy="398439"/>
          </a:xfrm>
          <a:prstGeom prst="rect">
            <a:avLst/>
          </a:prstGeom>
        </p:spPr>
        <p:txBody>
          <a:bodyPr anchor="t" rtlCol="false" tIns="0" lIns="0" bIns="0" rIns="0">
            <a:spAutoFit/>
          </a:bodyPr>
          <a:lstStyle/>
          <a:p>
            <a:pPr algn="r" marL="0" indent="0" lvl="0">
              <a:lnSpc>
                <a:spcPts val="2995"/>
              </a:lnSpc>
            </a:pPr>
            <a:r>
              <a:rPr lang="en-US" b="true" sz="2995" spc="-59">
                <a:solidFill>
                  <a:srgbClr val="A2A452"/>
                </a:solidFill>
                <a:latin typeface="Open Sauce Bold"/>
                <a:ea typeface="Open Sauce Bold"/>
                <a:cs typeface="Open Sauce Bold"/>
                <a:sym typeface="Open Sauce Bold"/>
              </a:rPr>
              <a:t>Modelling the</a:t>
            </a:r>
          </a:p>
        </p:txBody>
      </p:sp>
      <p:sp>
        <p:nvSpPr>
          <p:cNvPr name="AutoShape 11" id="11"/>
          <p:cNvSpPr/>
          <p:nvPr/>
        </p:nvSpPr>
        <p:spPr>
          <a:xfrm flipV="true">
            <a:off x="0" y="2749604"/>
            <a:ext cx="5426039" cy="0"/>
          </a:xfrm>
          <a:prstGeom prst="line">
            <a:avLst/>
          </a:prstGeom>
          <a:ln cap="flat" w="38100">
            <a:solidFill>
              <a:srgbClr val="A2A452"/>
            </a:solidFill>
            <a:prstDash val="solid"/>
            <a:headEnd type="none" len="sm" w="sm"/>
            <a:tailEnd type="none" len="sm" w="sm"/>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3F1EA"/>
        </a:solidFill>
      </p:bgPr>
    </p:bg>
    <p:spTree>
      <p:nvGrpSpPr>
        <p:cNvPr id="1" name=""/>
        <p:cNvGrpSpPr/>
        <p:nvPr/>
      </p:nvGrpSpPr>
      <p:grpSpPr>
        <a:xfrm>
          <a:off x="0" y="0"/>
          <a:ext cx="0" cy="0"/>
          <a:chOff x="0" y="0"/>
          <a:chExt cx="0" cy="0"/>
        </a:xfrm>
      </p:grpSpPr>
      <p:grpSp>
        <p:nvGrpSpPr>
          <p:cNvPr name="Group 2" id="2"/>
          <p:cNvGrpSpPr/>
          <p:nvPr/>
        </p:nvGrpSpPr>
        <p:grpSpPr>
          <a:xfrm rot="0">
            <a:off x="13972999" y="1609804"/>
            <a:ext cx="3274347" cy="559835"/>
            <a:chOff x="0" y="0"/>
            <a:chExt cx="1282540" cy="219284"/>
          </a:xfrm>
        </p:grpSpPr>
        <p:sp>
          <p:nvSpPr>
            <p:cNvPr name="Freeform 3" id="3"/>
            <p:cNvSpPr/>
            <p:nvPr/>
          </p:nvSpPr>
          <p:spPr>
            <a:xfrm flipH="false" flipV="false" rot="0">
              <a:off x="0" y="0"/>
              <a:ext cx="1282540" cy="219284"/>
            </a:xfrm>
            <a:custGeom>
              <a:avLst/>
              <a:gdLst/>
              <a:ahLst/>
              <a:cxnLst/>
              <a:rect r="r" b="b" t="t" l="l"/>
              <a:pathLst>
                <a:path h="219284" w="1282540">
                  <a:moveTo>
                    <a:pt x="11822" y="0"/>
                  </a:moveTo>
                  <a:lnTo>
                    <a:pt x="1270718" y="0"/>
                  </a:lnTo>
                  <a:cubicBezTo>
                    <a:pt x="1277247" y="0"/>
                    <a:pt x="1282540" y="5293"/>
                    <a:pt x="1282540" y="11822"/>
                  </a:cubicBezTo>
                  <a:lnTo>
                    <a:pt x="1282540" y="207462"/>
                  </a:lnTo>
                  <a:cubicBezTo>
                    <a:pt x="1282540" y="210597"/>
                    <a:pt x="1281294" y="213604"/>
                    <a:pt x="1279077" y="215821"/>
                  </a:cubicBezTo>
                  <a:cubicBezTo>
                    <a:pt x="1276860" y="218038"/>
                    <a:pt x="1273853" y="219284"/>
                    <a:pt x="1270718" y="219284"/>
                  </a:cubicBezTo>
                  <a:lnTo>
                    <a:pt x="11822" y="219284"/>
                  </a:lnTo>
                  <a:cubicBezTo>
                    <a:pt x="5293" y="219284"/>
                    <a:pt x="0" y="213991"/>
                    <a:pt x="0" y="207462"/>
                  </a:cubicBezTo>
                  <a:lnTo>
                    <a:pt x="0" y="11822"/>
                  </a:lnTo>
                  <a:cubicBezTo>
                    <a:pt x="0" y="5293"/>
                    <a:pt x="5293" y="0"/>
                    <a:pt x="11822" y="0"/>
                  </a:cubicBezTo>
                  <a:close/>
                </a:path>
              </a:pathLst>
            </a:custGeom>
            <a:solidFill>
              <a:srgbClr val="EFE9D4"/>
            </a:solidFill>
          </p:spPr>
        </p:sp>
        <p:sp>
          <p:nvSpPr>
            <p:cNvPr name="TextBox 4" id="4"/>
            <p:cNvSpPr txBox="true"/>
            <p:nvPr/>
          </p:nvSpPr>
          <p:spPr>
            <a:xfrm>
              <a:off x="0" y="-38100"/>
              <a:ext cx="1282540" cy="257384"/>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28700" y="1275710"/>
            <a:ext cx="6751435" cy="688690"/>
          </a:xfrm>
          <a:prstGeom prst="rect">
            <a:avLst/>
          </a:prstGeom>
        </p:spPr>
        <p:txBody>
          <a:bodyPr anchor="t" rtlCol="false" tIns="0" lIns="0" bIns="0" rIns="0">
            <a:spAutoFit/>
          </a:bodyPr>
          <a:lstStyle/>
          <a:p>
            <a:pPr algn="l" marL="0" indent="0" lvl="0">
              <a:lnSpc>
                <a:spcPts val="5206"/>
              </a:lnSpc>
            </a:pPr>
            <a:r>
              <a:rPr lang="en-US" b="true" sz="5206" spc="-104">
                <a:solidFill>
                  <a:srgbClr val="A2A452"/>
                </a:solidFill>
                <a:latin typeface="Open Sauce Bold"/>
                <a:ea typeface="Open Sauce Bold"/>
                <a:cs typeface="Open Sauce Bold"/>
                <a:sym typeface="Open Sauce Bold"/>
              </a:rPr>
              <a:t>Rainfall in the MMR</a:t>
            </a:r>
          </a:p>
        </p:txBody>
      </p:sp>
      <p:sp>
        <p:nvSpPr>
          <p:cNvPr name="Freeform 6" id="6"/>
          <p:cNvSpPr/>
          <p:nvPr/>
        </p:nvSpPr>
        <p:spPr>
          <a:xfrm flipH="false" flipV="false" rot="0">
            <a:off x="7426182" y="1169131"/>
            <a:ext cx="707906" cy="707906"/>
          </a:xfrm>
          <a:custGeom>
            <a:avLst/>
            <a:gdLst/>
            <a:ahLst/>
            <a:cxnLst/>
            <a:rect r="r" b="b" t="t" l="l"/>
            <a:pathLst>
              <a:path h="707906" w="707906">
                <a:moveTo>
                  <a:pt x="0" y="0"/>
                </a:moveTo>
                <a:lnTo>
                  <a:pt x="707906" y="0"/>
                </a:lnTo>
                <a:lnTo>
                  <a:pt x="707906" y="707905"/>
                </a:lnTo>
                <a:lnTo>
                  <a:pt x="0" y="7079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6543879" y="4944482"/>
            <a:ext cx="4023086" cy="4856149"/>
          </a:xfrm>
          <a:custGeom>
            <a:avLst/>
            <a:gdLst/>
            <a:ahLst/>
            <a:cxnLst/>
            <a:rect r="r" b="b" t="t" l="l"/>
            <a:pathLst>
              <a:path h="4856149" w="4023086">
                <a:moveTo>
                  <a:pt x="0" y="0"/>
                </a:moveTo>
                <a:lnTo>
                  <a:pt x="4023086" y="0"/>
                </a:lnTo>
                <a:lnTo>
                  <a:pt x="4023086" y="4856150"/>
                </a:lnTo>
                <a:lnTo>
                  <a:pt x="0" y="4856150"/>
                </a:lnTo>
                <a:lnTo>
                  <a:pt x="0" y="0"/>
                </a:lnTo>
                <a:close/>
              </a:path>
            </a:pathLst>
          </a:custGeom>
          <a:blipFill>
            <a:blip r:embed="rId4"/>
            <a:stretch>
              <a:fillRect l="-18021" t="-10979" r="-13381" b="-10144"/>
            </a:stretch>
          </a:blipFill>
        </p:spPr>
      </p:sp>
      <p:sp>
        <p:nvSpPr>
          <p:cNvPr name="Freeform 8" id="8"/>
          <p:cNvSpPr/>
          <p:nvPr/>
        </p:nvSpPr>
        <p:spPr>
          <a:xfrm flipH="false" flipV="false" rot="0">
            <a:off x="12391928" y="4902421"/>
            <a:ext cx="4009346" cy="4898210"/>
          </a:xfrm>
          <a:custGeom>
            <a:avLst/>
            <a:gdLst/>
            <a:ahLst/>
            <a:cxnLst/>
            <a:rect r="r" b="b" t="t" l="l"/>
            <a:pathLst>
              <a:path h="4898210" w="4009346">
                <a:moveTo>
                  <a:pt x="0" y="0"/>
                </a:moveTo>
                <a:lnTo>
                  <a:pt x="4009346" y="0"/>
                </a:lnTo>
                <a:lnTo>
                  <a:pt x="4009346" y="4898211"/>
                </a:lnTo>
                <a:lnTo>
                  <a:pt x="0" y="4898211"/>
                </a:lnTo>
                <a:lnTo>
                  <a:pt x="0" y="0"/>
                </a:lnTo>
                <a:close/>
              </a:path>
            </a:pathLst>
          </a:custGeom>
          <a:blipFill>
            <a:blip r:embed="rId5"/>
            <a:stretch>
              <a:fillRect l="-8840" t="-4479" r="-10982" b="-7291"/>
            </a:stretch>
          </a:blipFill>
        </p:spPr>
      </p:sp>
      <p:sp>
        <p:nvSpPr>
          <p:cNvPr name="TextBox 9" id="9"/>
          <p:cNvSpPr txBox="true"/>
          <p:nvPr/>
        </p:nvSpPr>
        <p:spPr>
          <a:xfrm rot="0">
            <a:off x="1028700" y="2587294"/>
            <a:ext cx="11745557" cy="3895725"/>
          </a:xfrm>
          <a:prstGeom prst="rect">
            <a:avLst/>
          </a:prstGeom>
        </p:spPr>
        <p:txBody>
          <a:bodyPr anchor="t" rtlCol="false" tIns="0" lIns="0" bIns="0" rIns="0">
            <a:spAutoFit/>
          </a:bodyPr>
          <a:lstStyle/>
          <a:p>
            <a:pPr algn="l">
              <a:lnSpc>
                <a:spcPts val="3120"/>
              </a:lnSpc>
            </a:pPr>
            <a:r>
              <a:rPr lang="en-US" sz="2600" spc="-52">
                <a:solidFill>
                  <a:srgbClr val="625937"/>
                </a:solidFill>
                <a:latin typeface="Open Sauce"/>
                <a:ea typeface="Open Sauce"/>
                <a:cs typeface="Open Sauce"/>
                <a:sym typeface="Open Sauce"/>
              </a:rPr>
              <a:t>The Rainfall map was modelled on QGIS using the </a:t>
            </a:r>
            <a:r>
              <a:rPr lang="en-US" sz="2600" spc="-52" b="true">
                <a:solidFill>
                  <a:srgbClr val="625937"/>
                </a:solidFill>
                <a:latin typeface="Open Sauce Bold"/>
                <a:ea typeface="Open Sauce Bold"/>
                <a:cs typeface="Open Sauce Bold"/>
                <a:sym typeface="Open Sauce Bold"/>
              </a:rPr>
              <a:t>Spatial Interpolation (IDW) Technique</a:t>
            </a:r>
          </a:p>
          <a:p>
            <a:pPr algn="l">
              <a:lnSpc>
                <a:spcPts val="3120"/>
              </a:lnSpc>
            </a:pPr>
          </a:p>
          <a:p>
            <a:pPr algn="l">
              <a:lnSpc>
                <a:spcPts val="3120"/>
              </a:lnSpc>
            </a:pPr>
            <a:r>
              <a:rPr lang="en-US" sz="2600" spc="-52">
                <a:solidFill>
                  <a:srgbClr val="625937"/>
                </a:solidFill>
                <a:latin typeface="Open Sauce"/>
                <a:ea typeface="Open Sauce"/>
                <a:cs typeface="Open Sauce"/>
                <a:sym typeface="Open Sauce"/>
              </a:rPr>
              <a:t>Now, from the </a:t>
            </a:r>
            <a:r>
              <a:rPr lang="en-US" sz="2600" spc="-52" b="true">
                <a:solidFill>
                  <a:srgbClr val="625937"/>
                </a:solidFill>
                <a:latin typeface="Open Sauce Bold"/>
                <a:ea typeface="Open Sauce Bold"/>
                <a:cs typeface="Open Sauce Bold"/>
                <a:sym typeface="Open Sauce Bold"/>
              </a:rPr>
              <a:t>Interpolation Toolbox</a:t>
            </a:r>
            <a:r>
              <a:rPr lang="en-US" sz="2600" spc="-52">
                <a:solidFill>
                  <a:srgbClr val="625937"/>
                </a:solidFill>
                <a:latin typeface="Open Sauce"/>
                <a:ea typeface="Open Sauce"/>
                <a:cs typeface="Open Sauce"/>
                <a:sym typeface="Open Sauce"/>
              </a:rPr>
              <a:t>, I chose </a:t>
            </a:r>
            <a:r>
              <a:rPr lang="en-US" sz="2600" spc="-52" b="true">
                <a:solidFill>
                  <a:srgbClr val="625937"/>
                </a:solidFill>
                <a:latin typeface="Open Sauce Bold"/>
                <a:ea typeface="Open Sauce Bold"/>
                <a:cs typeface="Open Sauce Bold"/>
                <a:sym typeface="Open Sauce Bold"/>
              </a:rPr>
              <a:t>IDW Interpolation</a:t>
            </a:r>
            <a:r>
              <a:rPr lang="en-US" sz="2600" spc="-52">
                <a:solidFill>
                  <a:srgbClr val="625937"/>
                </a:solidFill>
                <a:latin typeface="Open Sauce"/>
                <a:ea typeface="Open Sauce"/>
                <a:cs typeface="Open Sauce"/>
                <a:sym typeface="Open Sauce"/>
              </a:rPr>
              <a:t> to add a Vector Layer for the interpolated data. </a:t>
            </a:r>
          </a:p>
          <a:p>
            <a:pPr algn="l">
              <a:lnSpc>
                <a:spcPts val="3120"/>
              </a:lnSpc>
            </a:pPr>
          </a:p>
          <a:p>
            <a:pPr algn="l">
              <a:lnSpc>
                <a:spcPts val="3120"/>
              </a:lnSpc>
            </a:pPr>
            <a:r>
              <a:rPr lang="en-US" sz="2600" spc="-52">
                <a:solidFill>
                  <a:srgbClr val="625937"/>
                </a:solidFill>
                <a:latin typeface="Open Sauce"/>
                <a:ea typeface="Open Sauce"/>
                <a:cs typeface="Open Sauce"/>
                <a:sym typeface="Open Sauce"/>
              </a:rPr>
              <a:t>Pixel size of 0.001 </a:t>
            </a:r>
          </a:p>
          <a:p>
            <a:pPr algn="l">
              <a:lnSpc>
                <a:spcPts val="3120"/>
              </a:lnSpc>
            </a:pPr>
            <a:r>
              <a:rPr lang="en-US" sz="2600" spc="-52">
                <a:solidFill>
                  <a:srgbClr val="625937"/>
                </a:solidFill>
                <a:latin typeface="Open Sauce"/>
                <a:ea typeface="Open Sauce"/>
                <a:cs typeface="Open Sauce"/>
                <a:sym typeface="Open Sauce"/>
              </a:rPr>
              <a:t>Distance coefficient P of 2.0</a:t>
            </a:r>
          </a:p>
          <a:p>
            <a:pPr algn="l">
              <a:lnSpc>
                <a:spcPts val="3120"/>
              </a:lnSpc>
            </a:pPr>
          </a:p>
          <a:p>
            <a:pPr algn="l">
              <a:lnSpc>
                <a:spcPts val="3120"/>
              </a:lnSpc>
            </a:pPr>
          </a:p>
        </p:txBody>
      </p:sp>
      <p:sp>
        <p:nvSpPr>
          <p:cNvPr name="TextBox 10" id="10"/>
          <p:cNvSpPr txBox="true"/>
          <p:nvPr/>
        </p:nvSpPr>
        <p:spPr>
          <a:xfrm rot="0">
            <a:off x="14213326" y="1705485"/>
            <a:ext cx="2882661" cy="390728"/>
          </a:xfrm>
          <a:prstGeom prst="rect">
            <a:avLst/>
          </a:prstGeom>
        </p:spPr>
        <p:txBody>
          <a:bodyPr anchor="t" rtlCol="false" tIns="0" lIns="0" bIns="0" rIns="0">
            <a:spAutoFit/>
          </a:bodyPr>
          <a:lstStyle/>
          <a:p>
            <a:pPr algn="r" marL="0" indent="0" lvl="0">
              <a:lnSpc>
                <a:spcPts val="2885"/>
              </a:lnSpc>
            </a:pPr>
            <a:r>
              <a:rPr lang="en-US" sz="2885" i="true" spc="-57">
                <a:solidFill>
                  <a:srgbClr val="625937"/>
                </a:solidFill>
                <a:latin typeface="Open Sauce Italics"/>
                <a:ea typeface="Open Sauce Italics"/>
                <a:cs typeface="Open Sauce Italics"/>
                <a:sym typeface="Open Sauce Italics"/>
              </a:rPr>
              <a:t>Rainfall Map</a:t>
            </a:r>
          </a:p>
        </p:txBody>
      </p:sp>
      <p:sp>
        <p:nvSpPr>
          <p:cNvPr name="TextBox 11" id="11"/>
          <p:cNvSpPr txBox="true"/>
          <p:nvPr/>
        </p:nvSpPr>
        <p:spPr>
          <a:xfrm rot="0">
            <a:off x="13972999" y="1085850"/>
            <a:ext cx="3286301" cy="398439"/>
          </a:xfrm>
          <a:prstGeom prst="rect">
            <a:avLst/>
          </a:prstGeom>
        </p:spPr>
        <p:txBody>
          <a:bodyPr anchor="t" rtlCol="false" tIns="0" lIns="0" bIns="0" rIns="0">
            <a:spAutoFit/>
          </a:bodyPr>
          <a:lstStyle/>
          <a:p>
            <a:pPr algn="r" marL="0" indent="0" lvl="0">
              <a:lnSpc>
                <a:spcPts val="2995"/>
              </a:lnSpc>
            </a:pPr>
            <a:r>
              <a:rPr lang="en-US" b="true" sz="2995" spc="-59">
                <a:solidFill>
                  <a:srgbClr val="A2A452"/>
                </a:solidFill>
                <a:latin typeface="Open Sauce Bold"/>
                <a:ea typeface="Open Sauce Bold"/>
                <a:cs typeface="Open Sauce Bold"/>
                <a:sym typeface="Open Sauce Bold"/>
              </a:rPr>
              <a:t>Modelling the</a:t>
            </a:r>
          </a:p>
        </p:txBody>
      </p:sp>
      <p:sp>
        <p:nvSpPr>
          <p:cNvPr name="AutoShape 12" id="12"/>
          <p:cNvSpPr/>
          <p:nvPr/>
        </p:nvSpPr>
        <p:spPr>
          <a:xfrm>
            <a:off x="11000201" y="7332477"/>
            <a:ext cx="958490" cy="0"/>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3F1EA"/>
        </a:solidFill>
      </p:bgPr>
    </p:bg>
    <p:spTree>
      <p:nvGrpSpPr>
        <p:cNvPr id="1" name=""/>
        <p:cNvGrpSpPr/>
        <p:nvPr/>
      </p:nvGrpSpPr>
      <p:grpSpPr>
        <a:xfrm>
          <a:off x="0" y="0"/>
          <a:ext cx="0" cy="0"/>
          <a:chOff x="0" y="0"/>
          <a:chExt cx="0" cy="0"/>
        </a:xfrm>
      </p:grpSpPr>
      <p:grpSp>
        <p:nvGrpSpPr>
          <p:cNvPr name="Group 2" id="2"/>
          <p:cNvGrpSpPr/>
          <p:nvPr/>
        </p:nvGrpSpPr>
        <p:grpSpPr>
          <a:xfrm rot="0">
            <a:off x="13972999" y="1609804"/>
            <a:ext cx="3274347" cy="559835"/>
            <a:chOff x="0" y="0"/>
            <a:chExt cx="1282540" cy="219284"/>
          </a:xfrm>
        </p:grpSpPr>
        <p:sp>
          <p:nvSpPr>
            <p:cNvPr name="Freeform 3" id="3"/>
            <p:cNvSpPr/>
            <p:nvPr/>
          </p:nvSpPr>
          <p:spPr>
            <a:xfrm flipH="false" flipV="false" rot="0">
              <a:off x="0" y="0"/>
              <a:ext cx="1282540" cy="219284"/>
            </a:xfrm>
            <a:custGeom>
              <a:avLst/>
              <a:gdLst/>
              <a:ahLst/>
              <a:cxnLst/>
              <a:rect r="r" b="b" t="t" l="l"/>
              <a:pathLst>
                <a:path h="219284" w="1282540">
                  <a:moveTo>
                    <a:pt x="11822" y="0"/>
                  </a:moveTo>
                  <a:lnTo>
                    <a:pt x="1270718" y="0"/>
                  </a:lnTo>
                  <a:cubicBezTo>
                    <a:pt x="1277247" y="0"/>
                    <a:pt x="1282540" y="5293"/>
                    <a:pt x="1282540" y="11822"/>
                  </a:cubicBezTo>
                  <a:lnTo>
                    <a:pt x="1282540" y="207462"/>
                  </a:lnTo>
                  <a:cubicBezTo>
                    <a:pt x="1282540" y="210597"/>
                    <a:pt x="1281294" y="213604"/>
                    <a:pt x="1279077" y="215821"/>
                  </a:cubicBezTo>
                  <a:cubicBezTo>
                    <a:pt x="1276860" y="218038"/>
                    <a:pt x="1273853" y="219284"/>
                    <a:pt x="1270718" y="219284"/>
                  </a:cubicBezTo>
                  <a:lnTo>
                    <a:pt x="11822" y="219284"/>
                  </a:lnTo>
                  <a:cubicBezTo>
                    <a:pt x="5293" y="219284"/>
                    <a:pt x="0" y="213991"/>
                    <a:pt x="0" y="207462"/>
                  </a:cubicBezTo>
                  <a:lnTo>
                    <a:pt x="0" y="11822"/>
                  </a:lnTo>
                  <a:cubicBezTo>
                    <a:pt x="0" y="5293"/>
                    <a:pt x="5293" y="0"/>
                    <a:pt x="11822" y="0"/>
                  </a:cubicBezTo>
                  <a:close/>
                </a:path>
              </a:pathLst>
            </a:custGeom>
            <a:solidFill>
              <a:srgbClr val="EFE9D4"/>
            </a:solidFill>
          </p:spPr>
        </p:sp>
        <p:sp>
          <p:nvSpPr>
            <p:cNvPr name="TextBox 4" id="4"/>
            <p:cNvSpPr txBox="true"/>
            <p:nvPr/>
          </p:nvSpPr>
          <p:spPr>
            <a:xfrm>
              <a:off x="0" y="-38100"/>
              <a:ext cx="1282540" cy="257384"/>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28700" y="1275710"/>
            <a:ext cx="6751435" cy="688690"/>
          </a:xfrm>
          <a:prstGeom prst="rect">
            <a:avLst/>
          </a:prstGeom>
        </p:spPr>
        <p:txBody>
          <a:bodyPr anchor="t" rtlCol="false" tIns="0" lIns="0" bIns="0" rIns="0">
            <a:spAutoFit/>
          </a:bodyPr>
          <a:lstStyle/>
          <a:p>
            <a:pPr algn="l" marL="0" indent="0" lvl="0">
              <a:lnSpc>
                <a:spcPts val="5206"/>
              </a:lnSpc>
            </a:pPr>
            <a:r>
              <a:rPr lang="en-US" b="true" sz="5206" spc="-104">
                <a:solidFill>
                  <a:srgbClr val="A2A452"/>
                </a:solidFill>
                <a:latin typeface="Open Sauce Bold"/>
                <a:ea typeface="Open Sauce Bold"/>
                <a:cs typeface="Open Sauce Bold"/>
                <a:sym typeface="Open Sauce Bold"/>
              </a:rPr>
              <a:t>Rainfall in the MMR</a:t>
            </a:r>
          </a:p>
        </p:txBody>
      </p:sp>
      <p:sp>
        <p:nvSpPr>
          <p:cNvPr name="Freeform 6" id="6"/>
          <p:cNvSpPr/>
          <p:nvPr/>
        </p:nvSpPr>
        <p:spPr>
          <a:xfrm flipH="false" flipV="false" rot="0">
            <a:off x="7426182" y="1169131"/>
            <a:ext cx="707906" cy="707906"/>
          </a:xfrm>
          <a:custGeom>
            <a:avLst/>
            <a:gdLst/>
            <a:ahLst/>
            <a:cxnLst/>
            <a:rect r="r" b="b" t="t" l="l"/>
            <a:pathLst>
              <a:path h="707906" w="707906">
                <a:moveTo>
                  <a:pt x="0" y="0"/>
                </a:moveTo>
                <a:lnTo>
                  <a:pt x="707906" y="0"/>
                </a:lnTo>
                <a:lnTo>
                  <a:pt x="707906" y="707905"/>
                </a:lnTo>
                <a:lnTo>
                  <a:pt x="0" y="7079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028700" y="4758100"/>
            <a:ext cx="8115300" cy="3114675"/>
          </a:xfrm>
          <a:prstGeom prst="rect">
            <a:avLst/>
          </a:prstGeom>
        </p:spPr>
        <p:txBody>
          <a:bodyPr anchor="t" rtlCol="false" tIns="0" lIns="0" bIns="0" rIns="0">
            <a:spAutoFit/>
          </a:bodyPr>
          <a:lstStyle/>
          <a:p>
            <a:pPr algn="l">
              <a:lnSpc>
                <a:spcPts val="3120"/>
              </a:lnSpc>
            </a:pPr>
            <a:r>
              <a:rPr lang="en-US" sz="2600" spc="-52">
                <a:solidFill>
                  <a:srgbClr val="625937"/>
                </a:solidFill>
                <a:latin typeface="Open Sauce"/>
                <a:ea typeface="Open Sauce"/>
                <a:cs typeface="Open Sauce"/>
                <a:sym typeface="Open Sauce"/>
              </a:rPr>
              <a:t>The Rainfall map was modelled on QGIS using the </a:t>
            </a:r>
            <a:r>
              <a:rPr lang="en-US" sz="2600" spc="-52" b="true">
                <a:solidFill>
                  <a:srgbClr val="625937"/>
                </a:solidFill>
                <a:latin typeface="Open Sauce Bold"/>
                <a:ea typeface="Open Sauce Bold"/>
                <a:cs typeface="Open Sauce Bold"/>
                <a:sym typeface="Open Sauce Bold"/>
              </a:rPr>
              <a:t>Spatial Interpolation (IDW) Technique</a:t>
            </a:r>
          </a:p>
          <a:p>
            <a:pPr algn="l">
              <a:lnSpc>
                <a:spcPts val="3120"/>
              </a:lnSpc>
            </a:pPr>
          </a:p>
          <a:p>
            <a:pPr algn="l">
              <a:lnSpc>
                <a:spcPts val="3120"/>
              </a:lnSpc>
            </a:pPr>
            <a:r>
              <a:rPr lang="en-US" sz="2600" spc="-52">
                <a:solidFill>
                  <a:srgbClr val="625937"/>
                </a:solidFill>
                <a:latin typeface="Open Sauce"/>
                <a:ea typeface="Open Sauce"/>
                <a:cs typeface="Open Sauce"/>
                <a:sym typeface="Open Sauce"/>
              </a:rPr>
              <a:t>To extract only the shapefile, I went to the </a:t>
            </a:r>
            <a:r>
              <a:rPr lang="en-US" b="true" sz="2600" spc="-52">
                <a:solidFill>
                  <a:srgbClr val="625937"/>
                </a:solidFill>
                <a:latin typeface="Open Sauce Bold"/>
                <a:ea typeface="Open Sauce Bold"/>
                <a:cs typeface="Open Sauce Bold"/>
                <a:sym typeface="Open Sauce Bold"/>
              </a:rPr>
              <a:t>Raster Tool</a:t>
            </a:r>
            <a:r>
              <a:rPr lang="en-US" sz="2600" spc="-52">
                <a:solidFill>
                  <a:srgbClr val="625937"/>
                </a:solidFill>
                <a:latin typeface="Open Sauce"/>
                <a:ea typeface="Open Sauce"/>
                <a:cs typeface="Open Sauce"/>
                <a:sym typeface="Open Sauce"/>
              </a:rPr>
              <a:t> and chose Extraction </a:t>
            </a:r>
            <a:r>
              <a:rPr lang="en-US" b="true" sz="2600" spc="-52">
                <a:solidFill>
                  <a:srgbClr val="625937"/>
                </a:solidFill>
                <a:latin typeface="Open Sauce Bold"/>
                <a:ea typeface="Open Sauce Bold"/>
                <a:cs typeface="Open Sauce Bold"/>
                <a:sym typeface="Open Sauce Bold"/>
              </a:rPr>
              <a:t>&gt; Clip Raster by Mask Layer. </a:t>
            </a:r>
            <a:r>
              <a:rPr lang="en-US" sz="2600" spc="-52">
                <a:solidFill>
                  <a:srgbClr val="625937"/>
                </a:solidFill>
                <a:latin typeface="Open Sauce"/>
                <a:ea typeface="Open Sauce"/>
                <a:cs typeface="Open Sauce"/>
                <a:sym typeface="Open Sauce"/>
              </a:rPr>
              <a:t>This resulted in a crisp extraction of the interpolation. Then I modelled the intensity on a </a:t>
            </a:r>
            <a:r>
              <a:rPr lang="en-US" b="true" sz="2600" spc="-52">
                <a:solidFill>
                  <a:srgbClr val="625937"/>
                </a:solidFill>
                <a:latin typeface="Open Sauce Bold"/>
                <a:ea typeface="Open Sauce Bold"/>
                <a:cs typeface="Open Sauce Bold"/>
                <a:sym typeface="Open Sauce Bold"/>
              </a:rPr>
              <a:t>blue scale</a:t>
            </a:r>
            <a:r>
              <a:rPr lang="en-US" sz="2600" spc="-52">
                <a:solidFill>
                  <a:srgbClr val="625937"/>
                </a:solidFill>
                <a:latin typeface="Open Sauce"/>
                <a:ea typeface="Open Sauce"/>
                <a:cs typeface="Open Sauce"/>
                <a:sym typeface="Open Sauce"/>
              </a:rPr>
              <a:t>.</a:t>
            </a:r>
          </a:p>
        </p:txBody>
      </p:sp>
      <p:sp>
        <p:nvSpPr>
          <p:cNvPr name="TextBox 8" id="8"/>
          <p:cNvSpPr txBox="true"/>
          <p:nvPr/>
        </p:nvSpPr>
        <p:spPr>
          <a:xfrm rot="0">
            <a:off x="14213326" y="1705485"/>
            <a:ext cx="2882661" cy="390728"/>
          </a:xfrm>
          <a:prstGeom prst="rect">
            <a:avLst/>
          </a:prstGeom>
        </p:spPr>
        <p:txBody>
          <a:bodyPr anchor="t" rtlCol="false" tIns="0" lIns="0" bIns="0" rIns="0">
            <a:spAutoFit/>
          </a:bodyPr>
          <a:lstStyle/>
          <a:p>
            <a:pPr algn="r" marL="0" indent="0" lvl="0">
              <a:lnSpc>
                <a:spcPts val="2885"/>
              </a:lnSpc>
            </a:pPr>
            <a:r>
              <a:rPr lang="en-US" sz="2885" i="true" spc="-57">
                <a:solidFill>
                  <a:srgbClr val="625937"/>
                </a:solidFill>
                <a:latin typeface="Open Sauce Italics"/>
                <a:ea typeface="Open Sauce Italics"/>
                <a:cs typeface="Open Sauce Italics"/>
                <a:sym typeface="Open Sauce Italics"/>
              </a:rPr>
              <a:t>Rainfall Map</a:t>
            </a:r>
          </a:p>
        </p:txBody>
      </p:sp>
      <p:sp>
        <p:nvSpPr>
          <p:cNvPr name="TextBox 9" id="9"/>
          <p:cNvSpPr txBox="true"/>
          <p:nvPr/>
        </p:nvSpPr>
        <p:spPr>
          <a:xfrm rot="0">
            <a:off x="13972999" y="1085850"/>
            <a:ext cx="3286301" cy="398439"/>
          </a:xfrm>
          <a:prstGeom prst="rect">
            <a:avLst/>
          </a:prstGeom>
        </p:spPr>
        <p:txBody>
          <a:bodyPr anchor="t" rtlCol="false" tIns="0" lIns="0" bIns="0" rIns="0">
            <a:spAutoFit/>
          </a:bodyPr>
          <a:lstStyle/>
          <a:p>
            <a:pPr algn="r" marL="0" indent="0" lvl="0">
              <a:lnSpc>
                <a:spcPts val="2995"/>
              </a:lnSpc>
            </a:pPr>
            <a:r>
              <a:rPr lang="en-US" b="true" sz="2995" spc="-59">
                <a:solidFill>
                  <a:srgbClr val="A2A452"/>
                </a:solidFill>
                <a:latin typeface="Open Sauce Bold"/>
                <a:ea typeface="Open Sauce Bold"/>
                <a:cs typeface="Open Sauce Bold"/>
                <a:sym typeface="Open Sauce Bold"/>
              </a:rPr>
              <a:t>Modelling the</a:t>
            </a:r>
          </a:p>
        </p:txBody>
      </p:sp>
      <p:sp>
        <p:nvSpPr>
          <p:cNvPr name="AutoShape 10" id="10"/>
          <p:cNvSpPr/>
          <p:nvPr/>
        </p:nvSpPr>
        <p:spPr>
          <a:xfrm flipV="true">
            <a:off x="0" y="2749604"/>
            <a:ext cx="5426039" cy="0"/>
          </a:xfrm>
          <a:prstGeom prst="line">
            <a:avLst/>
          </a:prstGeom>
          <a:ln cap="flat" w="38100">
            <a:solidFill>
              <a:srgbClr val="A2A452"/>
            </a:solidFill>
            <a:prstDash val="solid"/>
            <a:headEnd type="none" len="sm" w="sm"/>
            <a:tailEnd type="none" len="sm" w="sm"/>
          </a:ln>
        </p:spPr>
      </p:sp>
      <p:sp>
        <p:nvSpPr>
          <p:cNvPr name="Freeform 11" id="11"/>
          <p:cNvSpPr/>
          <p:nvPr/>
        </p:nvSpPr>
        <p:spPr>
          <a:xfrm flipH="false" flipV="false" rot="0">
            <a:off x="10427807" y="2598601"/>
            <a:ext cx="6014623" cy="6970348"/>
          </a:xfrm>
          <a:custGeom>
            <a:avLst/>
            <a:gdLst/>
            <a:ahLst/>
            <a:cxnLst/>
            <a:rect r="r" b="b" t="t" l="l"/>
            <a:pathLst>
              <a:path h="6970348" w="6014623">
                <a:moveTo>
                  <a:pt x="0" y="0"/>
                </a:moveTo>
                <a:lnTo>
                  <a:pt x="6014623" y="0"/>
                </a:lnTo>
                <a:lnTo>
                  <a:pt x="6014623" y="6970348"/>
                </a:lnTo>
                <a:lnTo>
                  <a:pt x="0" y="6970348"/>
                </a:lnTo>
                <a:lnTo>
                  <a:pt x="0" y="0"/>
                </a:lnTo>
                <a:close/>
              </a:path>
            </a:pathLst>
          </a:custGeom>
          <a:blipFill>
            <a:blip r:embed="rId4"/>
            <a:stretch>
              <a:fillRect l="0" t="-190" r="-8708" b="0"/>
            </a:stretch>
          </a:blipFill>
        </p:spPr>
      </p:sp>
      <p:grpSp>
        <p:nvGrpSpPr>
          <p:cNvPr name="Group 12" id="12"/>
          <p:cNvGrpSpPr/>
          <p:nvPr/>
        </p:nvGrpSpPr>
        <p:grpSpPr>
          <a:xfrm rot="0">
            <a:off x="11018730" y="5479276"/>
            <a:ext cx="2087057" cy="628525"/>
            <a:chOff x="0" y="0"/>
            <a:chExt cx="432815" cy="130344"/>
          </a:xfrm>
        </p:grpSpPr>
        <p:sp>
          <p:nvSpPr>
            <p:cNvPr name="Freeform 13" id="13"/>
            <p:cNvSpPr/>
            <p:nvPr/>
          </p:nvSpPr>
          <p:spPr>
            <a:xfrm flipH="false" flipV="false" rot="0">
              <a:off x="0" y="0"/>
              <a:ext cx="432815" cy="130344"/>
            </a:xfrm>
            <a:custGeom>
              <a:avLst/>
              <a:gdLst/>
              <a:ahLst/>
              <a:cxnLst/>
              <a:rect r="r" b="b" t="t" l="l"/>
              <a:pathLst>
                <a:path h="130344" w="432815">
                  <a:moveTo>
                    <a:pt x="0" y="0"/>
                  </a:moveTo>
                  <a:lnTo>
                    <a:pt x="432815" y="0"/>
                  </a:lnTo>
                  <a:lnTo>
                    <a:pt x="432815" y="130344"/>
                  </a:lnTo>
                  <a:lnTo>
                    <a:pt x="0" y="130344"/>
                  </a:lnTo>
                  <a:close/>
                </a:path>
              </a:pathLst>
            </a:custGeom>
            <a:solidFill>
              <a:srgbClr val="A2A452"/>
            </a:solidFill>
          </p:spPr>
        </p:sp>
        <p:sp>
          <p:nvSpPr>
            <p:cNvPr name="TextBox 14" id="14"/>
            <p:cNvSpPr txBox="true"/>
            <p:nvPr/>
          </p:nvSpPr>
          <p:spPr>
            <a:xfrm>
              <a:off x="0" y="-38100"/>
              <a:ext cx="432815" cy="168444"/>
            </a:xfrm>
            <a:prstGeom prst="rect">
              <a:avLst/>
            </a:prstGeom>
          </p:spPr>
          <p:txBody>
            <a:bodyPr anchor="ctr" rtlCol="false" tIns="50800" lIns="50800" bIns="50800" rIns="50800"/>
            <a:lstStyle/>
            <a:p>
              <a:pPr algn="ctr">
                <a:lnSpc>
                  <a:spcPts val="2659"/>
                </a:lnSpc>
              </a:pPr>
              <a:r>
                <a:rPr lang="en-US" b="true" sz="1899">
                  <a:solidFill>
                    <a:srgbClr val="FFFFFF"/>
                  </a:solidFill>
                  <a:latin typeface="Canva Sans Bold"/>
                  <a:ea typeface="Canva Sans Bold"/>
                  <a:cs typeface="Canva Sans Bold"/>
                  <a:sym typeface="Canva Sans Bold"/>
                </a:rPr>
                <a:t>Mumbai City</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3F1EA"/>
        </a:solidFill>
      </p:bgPr>
    </p:bg>
    <p:spTree>
      <p:nvGrpSpPr>
        <p:cNvPr id="1" name=""/>
        <p:cNvGrpSpPr/>
        <p:nvPr/>
      </p:nvGrpSpPr>
      <p:grpSpPr>
        <a:xfrm>
          <a:off x="0" y="0"/>
          <a:ext cx="0" cy="0"/>
          <a:chOff x="0" y="0"/>
          <a:chExt cx="0" cy="0"/>
        </a:xfrm>
      </p:grpSpPr>
      <p:sp>
        <p:nvSpPr>
          <p:cNvPr name="Freeform 2" id="2"/>
          <p:cNvSpPr/>
          <p:nvPr/>
        </p:nvSpPr>
        <p:spPr>
          <a:xfrm flipH="false" flipV="false" rot="0">
            <a:off x="4185652" y="1213715"/>
            <a:ext cx="707906" cy="707906"/>
          </a:xfrm>
          <a:custGeom>
            <a:avLst/>
            <a:gdLst/>
            <a:ahLst/>
            <a:cxnLst/>
            <a:rect r="r" b="b" t="t" l="l"/>
            <a:pathLst>
              <a:path h="707906" w="707906">
                <a:moveTo>
                  <a:pt x="0" y="0"/>
                </a:moveTo>
                <a:lnTo>
                  <a:pt x="707906" y="0"/>
                </a:lnTo>
                <a:lnTo>
                  <a:pt x="707906" y="707905"/>
                </a:lnTo>
                <a:lnTo>
                  <a:pt x="0" y="7079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0" y="2749604"/>
            <a:ext cx="5426039" cy="0"/>
          </a:xfrm>
          <a:prstGeom prst="line">
            <a:avLst/>
          </a:prstGeom>
          <a:ln cap="flat" w="38100">
            <a:solidFill>
              <a:srgbClr val="A2A452"/>
            </a:solidFill>
            <a:prstDash val="solid"/>
            <a:headEnd type="none" len="sm" w="sm"/>
            <a:tailEnd type="none" len="sm" w="sm"/>
          </a:ln>
        </p:spPr>
      </p:sp>
      <p:sp>
        <p:nvSpPr>
          <p:cNvPr name="Freeform 4" id="4"/>
          <p:cNvSpPr/>
          <p:nvPr/>
        </p:nvSpPr>
        <p:spPr>
          <a:xfrm flipH="false" flipV="false" rot="0">
            <a:off x="5927646" y="712271"/>
            <a:ext cx="12050668" cy="6447107"/>
          </a:xfrm>
          <a:custGeom>
            <a:avLst/>
            <a:gdLst/>
            <a:ahLst/>
            <a:cxnLst/>
            <a:rect r="r" b="b" t="t" l="l"/>
            <a:pathLst>
              <a:path h="6447107" w="12050668">
                <a:moveTo>
                  <a:pt x="0" y="0"/>
                </a:moveTo>
                <a:lnTo>
                  <a:pt x="12050668" y="0"/>
                </a:lnTo>
                <a:lnTo>
                  <a:pt x="12050668" y="6447108"/>
                </a:lnTo>
                <a:lnTo>
                  <a:pt x="0" y="6447108"/>
                </a:lnTo>
                <a:lnTo>
                  <a:pt x="0" y="0"/>
                </a:lnTo>
                <a:close/>
              </a:path>
            </a:pathLst>
          </a:custGeom>
          <a:blipFill>
            <a:blip r:embed="rId4"/>
            <a:stretch>
              <a:fillRect l="0" t="0" r="0" b="0"/>
            </a:stretch>
          </a:blipFill>
        </p:spPr>
      </p:sp>
      <p:sp>
        <p:nvSpPr>
          <p:cNvPr name="TextBox 5" id="5"/>
          <p:cNvSpPr txBox="true"/>
          <p:nvPr/>
        </p:nvSpPr>
        <p:spPr>
          <a:xfrm rot="0">
            <a:off x="1028700" y="1275710"/>
            <a:ext cx="3156952" cy="688690"/>
          </a:xfrm>
          <a:prstGeom prst="rect">
            <a:avLst/>
          </a:prstGeom>
        </p:spPr>
        <p:txBody>
          <a:bodyPr anchor="t" rtlCol="false" tIns="0" lIns="0" bIns="0" rIns="0">
            <a:spAutoFit/>
          </a:bodyPr>
          <a:lstStyle/>
          <a:p>
            <a:pPr algn="l" marL="0" indent="0" lvl="0">
              <a:lnSpc>
                <a:spcPts val="5206"/>
              </a:lnSpc>
            </a:pPr>
            <a:r>
              <a:rPr lang="en-US" b="true" sz="5206" spc="-104">
                <a:solidFill>
                  <a:srgbClr val="A2A452"/>
                </a:solidFill>
                <a:latin typeface="Open Sauce Bold"/>
                <a:ea typeface="Open Sauce Bold"/>
                <a:cs typeface="Open Sauce Bold"/>
                <a:sym typeface="Open Sauce Bold"/>
              </a:rPr>
              <a:t>Elevation</a:t>
            </a:r>
          </a:p>
        </p:txBody>
      </p:sp>
      <p:sp>
        <p:nvSpPr>
          <p:cNvPr name="TextBox 6" id="6"/>
          <p:cNvSpPr txBox="true"/>
          <p:nvPr/>
        </p:nvSpPr>
        <p:spPr>
          <a:xfrm rot="0">
            <a:off x="816602" y="7870273"/>
            <a:ext cx="16654796" cy="1257300"/>
          </a:xfrm>
          <a:prstGeom prst="rect">
            <a:avLst/>
          </a:prstGeom>
        </p:spPr>
        <p:txBody>
          <a:bodyPr anchor="t" rtlCol="false" tIns="0" lIns="0" bIns="0" rIns="0">
            <a:spAutoFit/>
          </a:bodyPr>
          <a:lstStyle/>
          <a:p>
            <a:pPr algn="l" marL="604698" indent="-302349" lvl="1">
              <a:lnSpc>
                <a:spcPts val="3360"/>
              </a:lnSpc>
              <a:buFont typeface="Arial"/>
              <a:buChar char="•"/>
            </a:pPr>
            <a:r>
              <a:rPr lang="en-US" sz="2800" spc="-56">
                <a:solidFill>
                  <a:srgbClr val="625937"/>
                </a:solidFill>
                <a:latin typeface="Open Sauce"/>
                <a:ea typeface="Open Sauce"/>
                <a:cs typeface="Open Sauce"/>
                <a:sym typeface="Open Sauce"/>
              </a:rPr>
              <a:t>Most straightforward of all, we imported DEM data from the </a:t>
            </a:r>
            <a:r>
              <a:rPr lang="en-US" b="true" sz="2800" spc="-56">
                <a:solidFill>
                  <a:srgbClr val="625937"/>
                </a:solidFill>
                <a:latin typeface="Open Sauce Bold"/>
                <a:ea typeface="Open Sauce Bold"/>
                <a:cs typeface="Open Sauce Bold"/>
                <a:sym typeface="Open Sauce Bold"/>
              </a:rPr>
              <a:t>Bhuvan</a:t>
            </a:r>
            <a:r>
              <a:rPr lang="en-US" sz="2800" spc="-56">
                <a:solidFill>
                  <a:srgbClr val="625937"/>
                </a:solidFill>
                <a:latin typeface="Open Sauce"/>
                <a:ea typeface="Open Sauce"/>
                <a:cs typeface="Open Sauce"/>
                <a:sym typeface="Open Sauce"/>
              </a:rPr>
              <a:t>  portal.</a:t>
            </a:r>
          </a:p>
          <a:p>
            <a:pPr algn="l" marL="604698" indent="-302349" lvl="1">
              <a:lnSpc>
                <a:spcPts val="3360"/>
              </a:lnSpc>
              <a:buFont typeface="Arial"/>
              <a:buChar char="•"/>
            </a:pPr>
            <a:r>
              <a:rPr lang="en-US" sz="2800" spc="-56">
                <a:solidFill>
                  <a:srgbClr val="625937"/>
                </a:solidFill>
                <a:latin typeface="Open Sauce"/>
                <a:ea typeface="Open Sauce"/>
                <a:cs typeface="Open Sauce"/>
                <a:sym typeface="Open Sauce"/>
              </a:rPr>
              <a:t>From </a:t>
            </a:r>
            <a:r>
              <a:rPr lang="en-US" b="true" sz="2800" spc="-56">
                <a:solidFill>
                  <a:srgbClr val="625937"/>
                </a:solidFill>
                <a:latin typeface="Open Sauce Bold"/>
                <a:ea typeface="Open Sauce Bold"/>
                <a:cs typeface="Open Sauce Bold"/>
                <a:sym typeface="Open Sauce Bold"/>
              </a:rPr>
              <a:t>CartoDEM3</a:t>
            </a:r>
            <a:r>
              <a:rPr lang="en-US" sz="2800" spc="-56">
                <a:solidFill>
                  <a:srgbClr val="625937"/>
                </a:solidFill>
                <a:latin typeface="Open Sauce"/>
                <a:ea typeface="Open Sauce"/>
                <a:cs typeface="Open Sauce"/>
                <a:sym typeface="Open Sauce"/>
              </a:rPr>
              <a:t> we take 4 tiles which are required to cover our ROI and then merge them in QGIS to get one raster layer.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3F1EA"/>
        </a:solidFill>
      </p:bgPr>
    </p:bg>
    <p:spTree>
      <p:nvGrpSpPr>
        <p:cNvPr id="1" name=""/>
        <p:cNvGrpSpPr/>
        <p:nvPr/>
      </p:nvGrpSpPr>
      <p:grpSpPr>
        <a:xfrm>
          <a:off x="0" y="0"/>
          <a:ext cx="0" cy="0"/>
          <a:chOff x="0" y="0"/>
          <a:chExt cx="0" cy="0"/>
        </a:xfrm>
      </p:grpSpPr>
      <p:sp>
        <p:nvSpPr>
          <p:cNvPr name="Freeform 2" id="2"/>
          <p:cNvSpPr/>
          <p:nvPr/>
        </p:nvSpPr>
        <p:spPr>
          <a:xfrm flipH="false" flipV="false" rot="0">
            <a:off x="4185652" y="1213715"/>
            <a:ext cx="707906" cy="707906"/>
          </a:xfrm>
          <a:custGeom>
            <a:avLst/>
            <a:gdLst/>
            <a:ahLst/>
            <a:cxnLst/>
            <a:rect r="r" b="b" t="t" l="l"/>
            <a:pathLst>
              <a:path h="707906" w="707906">
                <a:moveTo>
                  <a:pt x="0" y="0"/>
                </a:moveTo>
                <a:lnTo>
                  <a:pt x="707906" y="0"/>
                </a:lnTo>
                <a:lnTo>
                  <a:pt x="707906" y="707905"/>
                </a:lnTo>
                <a:lnTo>
                  <a:pt x="0" y="7079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0" y="2749604"/>
            <a:ext cx="5426039" cy="0"/>
          </a:xfrm>
          <a:prstGeom prst="line">
            <a:avLst/>
          </a:prstGeom>
          <a:ln cap="flat" w="38100">
            <a:solidFill>
              <a:srgbClr val="A2A452"/>
            </a:solidFill>
            <a:prstDash val="solid"/>
            <a:headEnd type="none" len="sm" w="sm"/>
            <a:tailEnd type="none" len="sm" w="sm"/>
          </a:ln>
        </p:spPr>
      </p:sp>
      <p:sp>
        <p:nvSpPr>
          <p:cNvPr name="Freeform 4" id="4"/>
          <p:cNvSpPr/>
          <p:nvPr/>
        </p:nvSpPr>
        <p:spPr>
          <a:xfrm flipH="false" flipV="false" rot="0">
            <a:off x="1028700" y="6333507"/>
            <a:ext cx="4659426" cy="2017483"/>
          </a:xfrm>
          <a:custGeom>
            <a:avLst/>
            <a:gdLst/>
            <a:ahLst/>
            <a:cxnLst/>
            <a:rect r="r" b="b" t="t" l="l"/>
            <a:pathLst>
              <a:path h="2017483" w="4659426">
                <a:moveTo>
                  <a:pt x="0" y="0"/>
                </a:moveTo>
                <a:lnTo>
                  <a:pt x="4659426" y="0"/>
                </a:lnTo>
                <a:lnTo>
                  <a:pt x="4659426" y="2017483"/>
                </a:lnTo>
                <a:lnTo>
                  <a:pt x="0" y="2017483"/>
                </a:lnTo>
                <a:lnTo>
                  <a:pt x="0" y="0"/>
                </a:lnTo>
                <a:close/>
              </a:path>
            </a:pathLst>
          </a:custGeom>
          <a:blipFill>
            <a:blip r:embed="rId4"/>
            <a:stretch>
              <a:fillRect l="0" t="0" r="0" b="0"/>
            </a:stretch>
          </a:blipFill>
        </p:spPr>
      </p:sp>
      <p:sp>
        <p:nvSpPr>
          <p:cNvPr name="Freeform 5" id="5"/>
          <p:cNvSpPr/>
          <p:nvPr/>
        </p:nvSpPr>
        <p:spPr>
          <a:xfrm flipH="false" flipV="false" rot="0">
            <a:off x="7760041" y="397564"/>
            <a:ext cx="9956155" cy="9383676"/>
          </a:xfrm>
          <a:custGeom>
            <a:avLst/>
            <a:gdLst/>
            <a:ahLst/>
            <a:cxnLst/>
            <a:rect r="r" b="b" t="t" l="l"/>
            <a:pathLst>
              <a:path h="9383676" w="9956155">
                <a:moveTo>
                  <a:pt x="0" y="0"/>
                </a:moveTo>
                <a:lnTo>
                  <a:pt x="9956155" y="0"/>
                </a:lnTo>
                <a:lnTo>
                  <a:pt x="9956155" y="9383676"/>
                </a:lnTo>
                <a:lnTo>
                  <a:pt x="0" y="9383676"/>
                </a:lnTo>
                <a:lnTo>
                  <a:pt x="0" y="0"/>
                </a:lnTo>
                <a:close/>
              </a:path>
            </a:pathLst>
          </a:custGeom>
          <a:blipFill>
            <a:blip r:embed="rId5"/>
            <a:stretch>
              <a:fillRect l="0" t="0" r="0" b="0"/>
            </a:stretch>
          </a:blipFill>
        </p:spPr>
      </p:sp>
      <p:sp>
        <p:nvSpPr>
          <p:cNvPr name="Freeform 6" id="6"/>
          <p:cNvSpPr/>
          <p:nvPr/>
        </p:nvSpPr>
        <p:spPr>
          <a:xfrm flipH="false" flipV="false" rot="0">
            <a:off x="6267449" y="6483301"/>
            <a:ext cx="2985184" cy="2803653"/>
          </a:xfrm>
          <a:custGeom>
            <a:avLst/>
            <a:gdLst/>
            <a:ahLst/>
            <a:cxnLst/>
            <a:rect r="r" b="b" t="t" l="l"/>
            <a:pathLst>
              <a:path h="2803653" w="2985184">
                <a:moveTo>
                  <a:pt x="0" y="0"/>
                </a:moveTo>
                <a:lnTo>
                  <a:pt x="2985184" y="0"/>
                </a:lnTo>
                <a:lnTo>
                  <a:pt x="2985184" y="2803653"/>
                </a:lnTo>
                <a:lnTo>
                  <a:pt x="0" y="2803653"/>
                </a:lnTo>
                <a:lnTo>
                  <a:pt x="0" y="0"/>
                </a:lnTo>
                <a:close/>
              </a:path>
            </a:pathLst>
          </a:custGeom>
          <a:blipFill>
            <a:blip r:embed="rId6"/>
            <a:stretch>
              <a:fillRect l="0" t="0" r="0" b="0"/>
            </a:stretch>
          </a:blipFill>
        </p:spPr>
      </p:sp>
      <p:sp>
        <p:nvSpPr>
          <p:cNvPr name="TextBox 7" id="7"/>
          <p:cNvSpPr txBox="true"/>
          <p:nvPr/>
        </p:nvSpPr>
        <p:spPr>
          <a:xfrm rot="0">
            <a:off x="1028700" y="1275710"/>
            <a:ext cx="3156952" cy="688690"/>
          </a:xfrm>
          <a:prstGeom prst="rect">
            <a:avLst/>
          </a:prstGeom>
        </p:spPr>
        <p:txBody>
          <a:bodyPr anchor="t" rtlCol="false" tIns="0" lIns="0" bIns="0" rIns="0">
            <a:spAutoFit/>
          </a:bodyPr>
          <a:lstStyle/>
          <a:p>
            <a:pPr algn="l" marL="0" indent="0" lvl="0">
              <a:lnSpc>
                <a:spcPts val="5206"/>
              </a:lnSpc>
            </a:pPr>
            <a:r>
              <a:rPr lang="en-US" b="true" sz="5206" spc="-104">
                <a:solidFill>
                  <a:srgbClr val="A2A452"/>
                </a:solidFill>
                <a:latin typeface="Open Sauce Bold"/>
                <a:ea typeface="Open Sauce Bold"/>
                <a:cs typeface="Open Sauce Bold"/>
                <a:sym typeface="Open Sauce Bold"/>
              </a:rPr>
              <a:t>Elevation</a:t>
            </a:r>
          </a:p>
        </p:txBody>
      </p:sp>
      <p:sp>
        <p:nvSpPr>
          <p:cNvPr name="TextBox 8" id="8"/>
          <p:cNvSpPr txBox="true"/>
          <p:nvPr/>
        </p:nvSpPr>
        <p:spPr>
          <a:xfrm rot="0">
            <a:off x="433783" y="3130501"/>
            <a:ext cx="6145213" cy="3352800"/>
          </a:xfrm>
          <a:prstGeom prst="rect">
            <a:avLst/>
          </a:prstGeom>
        </p:spPr>
        <p:txBody>
          <a:bodyPr anchor="t" rtlCol="false" tIns="0" lIns="0" bIns="0" rIns="0">
            <a:spAutoFit/>
          </a:bodyPr>
          <a:lstStyle/>
          <a:p>
            <a:pPr algn="l" marL="604698" indent="-302349" lvl="1">
              <a:lnSpc>
                <a:spcPts val="3360"/>
              </a:lnSpc>
              <a:buFont typeface="Arial"/>
              <a:buChar char="•"/>
            </a:pPr>
            <a:r>
              <a:rPr lang="en-US" sz="2800" spc="-56">
                <a:solidFill>
                  <a:srgbClr val="625937"/>
                </a:solidFill>
                <a:latin typeface="Open Sauce"/>
                <a:ea typeface="Open Sauce"/>
                <a:cs typeface="Open Sauce"/>
                <a:sym typeface="Open Sauce"/>
              </a:rPr>
              <a:t>We then fill the sinks in it using </a:t>
            </a:r>
            <a:r>
              <a:rPr lang="en-US" b="true" sz="2800" spc="-56">
                <a:solidFill>
                  <a:srgbClr val="625937"/>
                </a:solidFill>
                <a:latin typeface="Open Sauce Bold"/>
                <a:ea typeface="Open Sauce Bold"/>
                <a:cs typeface="Open Sauce Bold"/>
                <a:sym typeface="Open Sauce Bold"/>
              </a:rPr>
              <a:t>Fill sinks (wang &amp; liu)</a:t>
            </a:r>
            <a:r>
              <a:rPr lang="en-US" sz="2800" spc="-56">
                <a:solidFill>
                  <a:srgbClr val="625937"/>
                </a:solidFill>
                <a:latin typeface="Open Sauce"/>
                <a:ea typeface="Open Sauce"/>
                <a:cs typeface="Open Sauce"/>
                <a:sym typeface="Open Sauce"/>
              </a:rPr>
              <a:t>.</a:t>
            </a:r>
          </a:p>
          <a:p>
            <a:pPr algn="l" marL="604698" indent="-302349" lvl="1">
              <a:lnSpc>
                <a:spcPts val="3360"/>
              </a:lnSpc>
              <a:buFont typeface="Arial"/>
              <a:buChar char="•"/>
            </a:pPr>
            <a:r>
              <a:rPr lang="en-US" sz="2800" spc="-56">
                <a:solidFill>
                  <a:srgbClr val="625937"/>
                </a:solidFill>
                <a:latin typeface="Open Sauce"/>
                <a:ea typeface="Open Sauce"/>
                <a:cs typeface="Open Sauce"/>
                <a:sym typeface="Open Sauce"/>
              </a:rPr>
              <a:t>This gets rid of sudden changes in the DEM data which would have resulted in absurd slopes and would have thus hindered further analysis.</a:t>
            </a:r>
          </a:p>
          <a:p>
            <a:pPr algn="l">
              <a:lnSpc>
                <a:spcPts val="336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DAGVhj1bWlg</dc:identifier>
  <dcterms:modified xsi:type="dcterms:W3CDTF">2011-08-01T06:04:30Z</dcterms:modified>
  <cp:revision>1</cp:revision>
  <dc:title>Flood Risk Modelling</dc:title>
</cp:coreProperties>
</file>